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sldIdLst>
    <p:sldId id="344" r:id="rId2"/>
    <p:sldId id="330" r:id="rId3"/>
    <p:sldId id="331" r:id="rId4"/>
    <p:sldId id="332" r:id="rId5"/>
    <p:sldId id="333" r:id="rId6"/>
    <p:sldId id="334" r:id="rId7"/>
    <p:sldId id="335" r:id="rId8"/>
    <p:sldId id="336" r:id="rId9"/>
    <p:sldId id="337" r:id="rId10"/>
    <p:sldId id="339" r:id="rId11"/>
    <p:sldId id="340" r:id="rId12"/>
    <p:sldId id="341" r:id="rId13"/>
    <p:sldId id="342" r:id="rId14"/>
    <p:sldId id="276" r:id="rId15"/>
    <p:sldId id="345" r:id="rId16"/>
    <p:sldId id="277" r:id="rId17"/>
    <p:sldId id="323" r:id="rId18"/>
    <p:sldId id="304" r:id="rId19"/>
    <p:sldId id="305" r:id="rId20"/>
    <p:sldId id="306" r:id="rId21"/>
    <p:sldId id="307" r:id="rId22"/>
    <p:sldId id="346" r:id="rId23"/>
    <p:sldId id="308" r:id="rId24"/>
    <p:sldId id="309" r:id="rId25"/>
    <p:sldId id="310" r:id="rId26"/>
    <p:sldId id="283" r:id="rId27"/>
    <p:sldId id="285" r:id="rId28"/>
    <p:sldId id="286" r:id="rId29"/>
    <p:sldId id="288" r:id="rId30"/>
    <p:sldId id="289" r:id="rId31"/>
    <p:sldId id="290" r:id="rId32"/>
    <p:sldId id="325" r:id="rId33"/>
    <p:sldId id="324" r:id="rId34"/>
    <p:sldId id="303" r:id="rId35"/>
    <p:sldId id="312" r:id="rId36"/>
    <p:sldId id="313" r:id="rId37"/>
    <p:sldId id="314" r:id="rId38"/>
    <p:sldId id="278" r:id="rId39"/>
    <p:sldId id="326" r:id="rId40"/>
    <p:sldId id="292" r:id="rId41"/>
    <p:sldId id="293" r:id="rId42"/>
    <p:sldId id="294" r:id="rId43"/>
    <p:sldId id="295" r:id="rId44"/>
    <p:sldId id="296" r:id="rId45"/>
    <p:sldId id="297" r:id="rId46"/>
    <p:sldId id="298" r:id="rId47"/>
    <p:sldId id="316" r:id="rId48"/>
    <p:sldId id="317" r:id="rId49"/>
    <p:sldId id="265" r:id="rId50"/>
    <p:sldId id="269" r:id="rId51"/>
    <p:sldId id="266" r:id="rId52"/>
    <p:sldId id="270" r:id="rId53"/>
    <p:sldId id="271" r:id="rId54"/>
    <p:sldId id="319" r:id="rId55"/>
    <p:sldId id="320" r:id="rId56"/>
    <p:sldId id="321" r:id="rId57"/>
    <p:sldId id="322" r:id="rId58"/>
    <p:sldId id="280" r:id="rId59"/>
    <p:sldId id="267" r:id="rId60"/>
    <p:sldId id="272" r:id="rId61"/>
    <p:sldId id="273" r:id="rId62"/>
    <p:sldId id="279" r:id="rId63"/>
    <p:sldId id="327" r:id="rId64"/>
    <p:sldId id="300" r:id="rId65"/>
    <p:sldId id="301" r:id="rId66"/>
    <p:sldId id="302" r:id="rId67"/>
    <p:sldId id="262" r:id="rId68"/>
    <p:sldId id="263" r:id="rId69"/>
    <p:sldId id="264" r:id="rId70"/>
    <p:sldId id="281" r:id="rId71"/>
    <p:sldId id="328" r:id="rId72"/>
    <p:sldId id="329" r:id="rId73"/>
    <p:sldId id="268" r:id="rId74"/>
    <p:sldId id="274" r:id="rId75"/>
    <p:sldId id="275"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Latino Population</c:v>
                </c:pt>
              </c:strCache>
            </c:strRef>
          </c:tx>
          <c:spPr>
            <a:ln w="44450" cap="rnd">
              <a:solidFill>
                <a:srgbClr val="FF0000"/>
              </a:solidFill>
              <a:round/>
            </a:ln>
            <a:effectLst/>
          </c:spPr>
          <c:marker>
            <c:symbol val="none"/>
          </c:marker>
          <c:dLbls>
            <c:dLbl>
              <c:idx val="0"/>
              <c:layout/>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7E38-42CF-B6AE-FD05373A62A1}"/>
                </c:ext>
              </c:extLst>
            </c:dLbl>
            <c:dLbl>
              <c:idx val="10"/>
              <c:layout/>
              <c:dLblPos val="t"/>
              <c:showLegendKey val="0"/>
              <c:showVal val="1"/>
              <c:showCatName val="0"/>
              <c:showSerName val="1"/>
              <c:showPercent val="0"/>
              <c:showBubbleSize val="0"/>
              <c:extLst>
                <c:ext xmlns:c15="http://schemas.microsoft.com/office/drawing/2012/chart" uri="{CE6537A1-D6FC-4f65-9D91-7224C49458BB}">
                  <c15:layout/>
                </c:ext>
                <c:ext xmlns:c16="http://schemas.microsoft.com/office/drawing/2014/chart" uri="{C3380CC4-5D6E-409C-BE32-E72D297353CC}">
                  <c16:uniqueId val="{00000007-7E38-42CF-B6AE-FD05373A62A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0000"/>
                    </a:solidFill>
                    <a:latin typeface="+mn-lt"/>
                    <a:ea typeface="+mn-ea"/>
                    <a:cs typeface="+mn-cs"/>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ACS 05-09</c:v>
                </c:pt>
                <c:pt idx="1">
                  <c:v>ACS 06-10</c:v>
                </c:pt>
                <c:pt idx="2">
                  <c:v>ACS 07-11</c:v>
                </c:pt>
                <c:pt idx="3">
                  <c:v>ACS 08-12</c:v>
                </c:pt>
                <c:pt idx="4">
                  <c:v>ACS 09-13</c:v>
                </c:pt>
                <c:pt idx="5">
                  <c:v>ACS 10-14</c:v>
                </c:pt>
                <c:pt idx="6">
                  <c:v>ACS 11-15</c:v>
                </c:pt>
                <c:pt idx="7">
                  <c:v>ACS 12-16</c:v>
                </c:pt>
                <c:pt idx="8">
                  <c:v>ACS 13-17</c:v>
                </c:pt>
                <c:pt idx="9">
                  <c:v>ACS 14-18</c:v>
                </c:pt>
                <c:pt idx="10">
                  <c:v>ACS 15-19</c:v>
                </c:pt>
              </c:strCache>
            </c:strRef>
          </c:cat>
          <c:val>
            <c:numRef>
              <c:f>Sheet1!$B$2:$B$12</c:f>
              <c:numCache>
                <c:formatCode>#,##0</c:formatCode>
                <c:ptCount val="11"/>
                <c:pt idx="0">
                  <c:v>13102160</c:v>
                </c:pt>
                <c:pt idx="1">
                  <c:v>13456155</c:v>
                </c:pt>
                <c:pt idx="2">
                  <c:v>13752745</c:v>
                </c:pt>
                <c:pt idx="3">
                  <c:v>14024110</c:v>
                </c:pt>
                <c:pt idx="4">
                  <c:v>14270345</c:v>
                </c:pt>
                <c:pt idx="5">
                  <c:v>14534450</c:v>
                </c:pt>
                <c:pt idx="6">
                  <c:v>14750685</c:v>
                </c:pt>
                <c:pt idx="7">
                  <c:v>14903980</c:v>
                </c:pt>
                <c:pt idx="8">
                  <c:v>15105860</c:v>
                </c:pt>
                <c:pt idx="9">
                  <c:v>15221575</c:v>
                </c:pt>
                <c:pt idx="10">
                  <c:v>15327690</c:v>
                </c:pt>
              </c:numCache>
            </c:numRef>
          </c:val>
          <c:smooth val="0"/>
          <c:extLst>
            <c:ext xmlns:c16="http://schemas.microsoft.com/office/drawing/2014/chart" uri="{C3380CC4-5D6E-409C-BE32-E72D297353CC}">
              <c16:uniqueId val="{00000000-7E38-42CF-B6AE-FD05373A62A1}"/>
            </c:ext>
          </c:extLst>
        </c:ser>
        <c:ser>
          <c:idx val="1"/>
          <c:order val="1"/>
          <c:tx>
            <c:strRef>
              <c:f>Sheet1!$C$1</c:f>
              <c:strCache>
                <c:ptCount val="1"/>
                <c:pt idx="0">
                  <c:v>Latino Kids</c:v>
                </c:pt>
              </c:strCache>
            </c:strRef>
          </c:tx>
          <c:spPr>
            <a:ln w="28575" cap="rnd">
              <a:solidFill>
                <a:srgbClr val="FF0000"/>
              </a:solidFill>
              <a:prstDash val="sysDash"/>
              <a:round/>
            </a:ln>
            <a:effectLst/>
          </c:spPr>
          <c:marker>
            <c:symbol val="none"/>
          </c:marker>
          <c:dLbls>
            <c:dLbl>
              <c:idx val="0"/>
              <c:layout/>
              <c:dLblPos val="b"/>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7E38-42CF-B6AE-FD05373A62A1}"/>
                </c:ext>
              </c:extLst>
            </c:dLbl>
            <c:dLbl>
              <c:idx val="10"/>
              <c:layout/>
              <c:dLblPos val="t"/>
              <c:showLegendKey val="0"/>
              <c:showVal val="1"/>
              <c:showCatName val="0"/>
              <c:showSerName val="1"/>
              <c:showPercent val="0"/>
              <c:showBubbleSize val="0"/>
              <c:extLst>
                <c:ext xmlns:c15="http://schemas.microsoft.com/office/drawing/2012/chart" uri="{CE6537A1-D6FC-4f65-9D91-7224C49458BB}">
                  <c15:layout/>
                </c:ext>
                <c:ext xmlns:c16="http://schemas.microsoft.com/office/drawing/2014/chart" uri="{C3380CC4-5D6E-409C-BE32-E72D297353CC}">
                  <c16:uniqueId val="{00000005-7E38-42CF-B6AE-FD05373A62A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0000"/>
                    </a:solidFill>
                    <a:latin typeface="+mn-lt"/>
                    <a:ea typeface="+mn-ea"/>
                    <a:cs typeface="+mn-cs"/>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ACS 05-09</c:v>
                </c:pt>
                <c:pt idx="1">
                  <c:v>ACS 06-10</c:v>
                </c:pt>
                <c:pt idx="2">
                  <c:v>ACS 07-11</c:v>
                </c:pt>
                <c:pt idx="3">
                  <c:v>ACS 08-12</c:v>
                </c:pt>
                <c:pt idx="4">
                  <c:v>ACS 09-13</c:v>
                </c:pt>
                <c:pt idx="5">
                  <c:v>ACS 10-14</c:v>
                </c:pt>
                <c:pt idx="6">
                  <c:v>ACS 11-15</c:v>
                </c:pt>
                <c:pt idx="7">
                  <c:v>ACS 12-16</c:v>
                </c:pt>
                <c:pt idx="8">
                  <c:v>ACS 13-17</c:v>
                </c:pt>
                <c:pt idx="9">
                  <c:v>ACS 14-18</c:v>
                </c:pt>
                <c:pt idx="10">
                  <c:v>ACS 15-19</c:v>
                </c:pt>
              </c:strCache>
            </c:strRef>
          </c:cat>
          <c:val>
            <c:numRef>
              <c:f>Sheet1!$C$2:$C$12</c:f>
              <c:numCache>
                <c:formatCode>#,##0</c:formatCode>
                <c:ptCount val="11"/>
                <c:pt idx="0">
                  <c:v>4612120</c:v>
                </c:pt>
                <c:pt idx="1">
                  <c:v>4657605</c:v>
                </c:pt>
                <c:pt idx="2">
                  <c:v>4704875</c:v>
                </c:pt>
                <c:pt idx="3">
                  <c:v>4740945</c:v>
                </c:pt>
                <c:pt idx="4">
                  <c:v>4750700</c:v>
                </c:pt>
                <c:pt idx="5">
                  <c:v>4754120</c:v>
                </c:pt>
                <c:pt idx="6">
                  <c:v>4746170</c:v>
                </c:pt>
                <c:pt idx="7">
                  <c:v>4737475</c:v>
                </c:pt>
                <c:pt idx="8">
                  <c:v>4730960</c:v>
                </c:pt>
                <c:pt idx="9">
                  <c:v>4712020</c:v>
                </c:pt>
                <c:pt idx="10">
                  <c:v>4683865</c:v>
                </c:pt>
              </c:numCache>
            </c:numRef>
          </c:val>
          <c:smooth val="0"/>
          <c:extLst>
            <c:ext xmlns:c16="http://schemas.microsoft.com/office/drawing/2014/chart" uri="{C3380CC4-5D6E-409C-BE32-E72D297353CC}">
              <c16:uniqueId val="{00000001-7E38-42CF-B6AE-FD05373A62A1}"/>
            </c:ext>
          </c:extLst>
        </c:ser>
        <c:ser>
          <c:idx val="2"/>
          <c:order val="2"/>
          <c:tx>
            <c:strRef>
              <c:f>Sheet1!$D$1</c:f>
              <c:strCache>
                <c:ptCount val="1"/>
                <c:pt idx="0">
                  <c:v>Latino CVAP</c:v>
                </c:pt>
              </c:strCache>
            </c:strRef>
          </c:tx>
          <c:spPr>
            <a:ln w="28575" cap="rnd">
              <a:solidFill>
                <a:schemeClr val="accent2">
                  <a:lumMod val="60000"/>
                  <a:lumOff val="40000"/>
                </a:schemeClr>
              </a:solidFill>
              <a:round/>
            </a:ln>
            <a:effectLst/>
          </c:spPr>
          <c:marker>
            <c:symbol val="none"/>
          </c:marker>
          <c:dLbls>
            <c:dLbl>
              <c:idx val="0"/>
              <c:layout/>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7E38-42CF-B6AE-FD05373A62A1}"/>
                </c:ext>
              </c:extLst>
            </c:dLbl>
            <c:dLbl>
              <c:idx val="10"/>
              <c:layout>
                <c:manualLayout>
                  <c:x val="-1.3888888888888888E-2"/>
                  <c:y val="-8.9074285656797439E-2"/>
                </c:manualLayout>
              </c:layout>
              <c:spPr>
                <a:solidFill>
                  <a:schemeClr val="lt1"/>
                </a:solidFill>
                <a:ln w="25400" cap="flat" cmpd="sng" algn="ctr">
                  <a:solidFill>
                    <a:schemeClr val="accent2"/>
                  </a:solidFill>
                  <a:prstDash val="solid"/>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solidFill>
                      <a:latin typeface="+mn-lt"/>
                      <a:ea typeface="+mn-ea"/>
                      <a:cs typeface="+mn-cs"/>
                    </a:defRPr>
                  </a:pPr>
                  <a:endParaRPr lang="en-US"/>
                </a:p>
              </c:txPr>
              <c:dLblPos val="r"/>
              <c:showLegendKey val="0"/>
              <c:showVal val="1"/>
              <c:showCatName val="0"/>
              <c:showSerName val="1"/>
              <c:showPercent val="0"/>
              <c:showBubbleSize val="0"/>
              <c:extLst>
                <c:ext xmlns:c15="http://schemas.microsoft.com/office/drawing/2012/chart" uri="{CE6537A1-D6FC-4f65-9D91-7224C49458BB}">
                  <c15:layout/>
                </c:ext>
                <c:ext xmlns:c16="http://schemas.microsoft.com/office/drawing/2014/chart" uri="{C3380CC4-5D6E-409C-BE32-E72D297353CC}">
                  <c16:uniqueId val="{00000004-7E38-42CF-B6AE-FD05373A62A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lumMod val="60000"/>
                        <a:lumOff val="40000"/>
                      </a:schemeClr>
                    </a:solidFill>
                    <a:latin typeface="+mn-lt"/>
                    <a:ea typeface="+mn-ea"/>
                    <a:cs typeface="+mn-cs"/>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ACS 05-09</c:v>
                </c:pt>
                <c:pt idx="1">
                  <c:v>ACS 06-10</c:v>
                </c:pt>
                <c:pt idx="2">
                  <c:v>ACS 07-11</c:v>
                </c:pt>
                <c:pt idx="3">
                  <c:v>ACS 08-12</c:v>
                </c:pt>
                <c:pt idx="4">
                  <c:v>ACS 09-13</c:v>
                </c:pt>
                <c:pt idx="5">
                  <c:v>ACS 10-14</c:v>
                </c:pt>
                <c:pt idx="6">
                  <c:v>ACS 11-15</c:v>
                </c:pt>
                <c:pt idx="7">
                  <c:v>ACS 12-16</c:v>
                </c:pt>
                <c:pt idx="8">
                  <c:v>ACS 13-17</c:v>
                </c:pt>
                <c:pt idx="9">
                  <c:v>ACS 14-18</c:v>
                </c:pt>
                <c:pt idx="10">
                  <c:v>ACS 15-19</c:v>
                </c:pt>
              </c:strCache>
            </c:strRef>
          </c:cat>
          <c:val>
            <c:numRef>
              <c:f>Sheet1!$D$2:$D$12</c:f>
              <c:numCache>
                <c:formatCode>#,##0</c:formatCode>
                <c:ptCount val="11"/>
                <c:pt idx="0">
                  <c:v>5117250</c:v>
                </c:pt>
                <c:pt idx="1">
                  <c:v>5404025</c:v>
                </c:pt>
                <c:pt idx="2">
                  <c:v>5657440</c:v>
                </c:pt>
                <c:pt idx="3">
                  <c:v>5915035</c:v>
                </c:pt>
                <c:pt idx="4">
                  <c:v>6159470</c:v>
                </c:pt>
                <c:pt idx="5">
                  <c:v>6424220</c:v>
                </c:pt>
                <c:pt idx="6">
                  <c:v>6681900</c:v>
                </c:pt>
                <c:pt idx="7">
                  <c:v>6891470</c:v>
                </c:pt>
                <c:pt idx="8">
                  <c:v>7159720</c:v>
                </c:pt>
                <c:pt idx="9">
                  <c:v>7374125</c:v>
                </c:pt>
                <c:pt idx="10">
                  <c:v>7592755</c:v>
                </c:pt>
              </c:numCache>
            </c:numRef>
          </c:val>
          <c:smooth val="0"/>
          <c:extLst>
            <c:ext xmlns:c16="http://schemas.microsoft.com/office/drawing/2014/chart" uri="{C3380CC4-5D6E-409C-BE32-E72D297353CC}">
              <c16:uniqueId val="{00000002-7E38-42CF-B6AE-FD05373A62A1}"/>
            </c:ext>
          </c:extLst>
        </c:ser>
        <c:ser>
          <c:idx val="3"/>
          <c:order val="3"/>
          <c:tx>
            <c:strRef>
              <c:f>Sheet1!$E$1</c:f>
              <c:strCache>
                <c:ptCount val="1"/>
                <c:pt idx="0">
                  <c:v>Latino Adult Non-Citizens</c:v>
                </c:pt>
              </c:strCache>
            </c:strRef>
          </c:tx>
          <c:spPr>
            <a:ln w="28575" cap="rnd">
              <a:solidFill>
                <a:srgbClr val="FF0000"/>
              </a:solidFill>
              <a:prstDash val="sysDot"/>
              <a:round/>
            </a:ln>
            <a:effectLst/>
          </c:spPr>
          <c:marker>
            <c:symbol val="none"/>
          </c:marker>
          <c:dLbls>
            <c:dLbl>
              <c:idx val="0"/>
              <c:layout/>
              <c:dLblPos val="b"/>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7E38-42CF-B6AE-FD05373A62A1}"/>
                </c:ext>
              </c:extLst>
            </c:dLbl>
            <c:dLbl>
              <c:idx val="10"/>
              <c:layout/>
              <c:dLblPos val="b"/>
              <c:showLegendKey val="0"/>
              <c:showVal val="1"/>
              <c:showCatName val="0"/>
              <c:showSerName val="1"/>
              <c:showPercent val="0"/>
              <c:showBubbleSize val="0"/>
              <c:extLst>
                <c:ext xmlns:c15="http://schemas.microsoft.com/office/drawing/2012/chart" uri="{CE6537A1-D6FC-4f65-9D91-7224C49458BB}">
                  <c15:layout/>
                </c:ext>
                <c:ext xmlns:c16="http://schemas.microsoft.com/office/drawing/2014/chart" uri="{C3380CC4-5D6E-409C-BE32-E72D297353CC}">
                  <c16:uniqueId val="{00000006-7E38-42CF-B6AE-FD05373A62A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0000"/>
                    </a:solidFill>
                    <a:latin typeface="+mn-lt"/>
                    <a:ea typeface="+mn-ea"/>
                    <a:cs typeface="+mn-cs"/>
                  </a:defRPr>
                </a:pPr>
                <a:endParaRPr lang="en-US"/>
              </a:p>
            </c:txPr>
            <c:dLblPos val="b"/>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ACS 05-09</c:v>
                </c:pt>
                <c:pt idx="1">
                  <c:v>ACS 06-10</c:v>
                </c:pt>
                <c:pt idx="2">
                  <c:v>ACS 07-11</c:v>
                </c:pt>
                <c:pt idx="3">
                  <c:v>ACS 08-12</c:v>
                </c:pt>
                <c:pt idx="4">
                  <c:v>ACS 09-13</c:v>
                </c:pt>
                <c:pt idx="5">
                  <c:v>ACS 10-14</c:v>
                </c:pt>
                <c:pt idx="6">
                  <c:v>ACS 11-15</c:v>
                </c:pt>
                <c:pt idx="7">
                  <c:v>ACS 12-16</c:v>
                </c:pt>
                <c:pt idx="8">
                  <c:v>ACS 13-17</c:v>
                </c:pt>
                <c:pt idx="9">
                  <c:v>ACS 14-18</c:v>
                </c:pt>
                <c:pt idx="10">
                  <c:v>ACS 15-19</c:v>
                </c:pt>
              </c:strCache>
            </c:strRef>
          </c:cat>
          <c:val>
            <c:numRef>
              <c:f>Sheet1!$E$2:$E$12</c:f>
              <c:numCache>
                <c:formatCode>#,##0</c:formatCode>
                <c:ptCount val="11"/>
                <c:pt idx="0">
                  <c:v>3372790</c:v>
                </c:pt>
                <c:pt idx="1">
                  <c:v>3394525</c:v>
                </c:pt>
                <c:pt idx="2">
                  <c:v>3390430</c:v>
                </c:pt>
                <c:pt idx="3">
                  <c:v>3368130</c:v>
                </c:pt>
                <c:pt idx="4">
                  <c:v>3360175</c:v>
                </c:pt>
                <c:pt idx="5">
                  <c:v>3356110</c:v>
                </c:pt>
                <c:pt idx="6">
                  <c:v>3322615</c:v>
                </c:pt>
                <c:pt idx="7">
                  <c:v>3275035</c:v>
                </c:pt>
                <c:pt idx="8">
                  <c:v>3215180</c:v>
                </c:pt>
                <c:pt idx="9">
                  <c:v>3135430</c:v>
                </c:pt>
                <c:pt idx="10">
                  <c:v>3051070</c:v>
                </c:pt>
              </c:numCache>
            </c:numRef>
          </c:val>
          <c:smooth val="0"/>
          <c:extLst>
            <c:ext xmlns:c16="http://schemas.microsoft.com/office/drawing/2014/chart" uri="{C3380CC4-5D6E-409C-BE32-E72D297353CC}">
              <c16:uniqueId val="{00000003-7E38-42CF-B6AE-FD05373A62A1}"/>
            </c:ext>
          </c:extLst>
        </c:ser>
        <c:dLbls>
          <c:showLegendKey val="0"/>
          <c:showVal val="0"/>
          <c:showCatName val="0"/>
          <c:showSerName val="0"/>
          <c:showPercent val="0"/>
          <c:showBubbleSize val="0"/>
        </c:dLbls>
        <c:smooth val="0"/>
        <c:axId val="730442432"/>
        <c:axId val="730439480"/>
      </c:lineChart>
      <c:catAx>
        <c:axId val="730442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0439480"/>
        <c:crosses val="autoZero"/>
        <c:auto val="1"/>
        <c:lblAlgn val="ctr"/>
        <c:lblOffset val="100"/>
        <c:noMultiLvlLbl val="0"/>
      </c:catAx>
      <c:valAx>
        <c:axId val="7304394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304424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0ADEE8-A2DE-42E5-BCC6-A569F534632B}" type="datetimeFigureOut">
              <a:rPr lang="en-US" smtClean="0"/>
              <a:t>11/6/2021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E4695F-6AF2-42A4-A01D-0CDA927348E2}" type="slidenum">
              <a:rPr lang="en-US" smtClean="0"/>
              <a:t>‹#›</a:t>
            </a:fld>
            <a:endParaRPr lang="en-US"/>
          </a:p>
        </p:txBody>
      </p:sp>
    </p:spTree>
    <p:extLst>
      <p:ext uri="{BB962C8B-B14F-4D97-AF65-F5344CB8AC3E}">
        <p14:creationId xmlns:p14="http://schemas.microsoft.com/office/powerpoint/2010/main" val="1008152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a:t>
            </a:fld>
            <a:endParaRPr lang="en-US" altLang="en-US"/>
          </a:p>
        </p:txBody>
      </p:sp>
    </p:spTree>
    <p:extLst>
      <p:ext uri="{BB962C8B-B14F-4D97-AF65-F5344CB8AC3E}">
        <p14:creationId xmlns:p14="http://schemas.microsoft.com/office/powerpoint/2010/main" val="494665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3220816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1272197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1047502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1916613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2489490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1461399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192046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675EF1B-D36E-4CDE-830B-4130A7114E12}" type="slidenum">
              <a:rPr lang="en-US" altLang="en-US" smtClean="0"/>
              <a:pPr>
                <a:defRPr/>
              </a:pPr>
              <a:t>2</a:t>
            </a:fld>
            <a:endParaRPr lang="en-US" altLang="en-US"/>
          </a:p>
        </p:txBody>
      </p:sp>
    </p:spTree>
    <p:extLst>
      <p:ext uri="{BB962C8B-B14F-4D97-AF65-F5344CB8AC3E}">
        <p14:creationId xmlns:p14="http://schemas.microsoft.com/office/powerpoint/2010/main" val="1408875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9</a:t>
            </a:fld>
            <a:endParaRPr lang="en-US" altLang="en-US"/>
          </a:p>
        </p:txBody>
      </p:sp>
    </p:spTree>
    <p:extLst>
      <p:ext uri="{BB962C8B-B14F-4D97-AF65-F5344CB8AC3E}">
        <p14:creationId xmlns:p14="http://schemas.microsoft.com/office/powerpoint/2010/main" val="2465192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12</a:t>
            </a:fld>
            <a:endParaRPr lang="en-US" altLang="en-US"/>
          </a:p>
        </p:txBody>
      </p:sp>
    </p:spTree>
    <p:extLst>
      <p:ext uri="{BB962C8B-B14F-4D97-AF65-F5344CB8AC3E}">
        <p14:creationId xmlns:p14="http://schemas.microsoft.com/office/powerpoint/2010/main" val="2046019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13</a:t>
            </a:fld>
            <a:endParaRPr lang="en-US" altLang="en-US"/>
          </a:p>
        </p:txBody>
      </p:sp>
    </p:spTree>
    <p:extLst>
      <p:ext uri="{BB962C8B-B14F-4D97-AF65-F5344CB8AC3E}">
        <p14:creationId xmlns:p14="http://schemas.microsoft.com/office/powerpoint/2010/main" val="364503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877999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3065984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4190493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1357">
              <a:defRPr/>
            </a:pPr>
            <a:r>
              <a:rPr lang="en-US" b="1" dirty="0"/>
              <a:t>MALDEF AD 39</a:t>
            </a:r>
            <a:r>
              <a:rPr lang="en-US" dirty="0"/>
              <a:t> is a South San Fernando Valley District which connects Pacoima in the Northeast SFV along the 170 to North Hollywood, and West through Van Nuys to Canoga Park. </a:t>
            </a:r>
          </a:p>
          <a:p>
            <a:pPr defTabSz="891357">
              <a:defRPr/>
            </a:pPr>
            <a:r>
              <a:rPr lang="en-US" dirty="0"/>
              <a:t>The Orange Line Metro Bus Rapid Transit line is highly trafficked by residents to get to and from work. Communities are largely renter and working class. United by high rents and environmental interests due to lack of green space, compared to areas south of Victory </a:t>
            </a:r>
            <a:r>
              <a:rPr lang="en-US" dirty="0" err="1"/>
              <a:t>blvd.</a:t>
            </a:r>
            <a:endParaRPr lang="en-US" dirty="0"/>
          </a:p>
          <a:p>
            <a:pPr defTabSz="891357">
              <a:defRPr/>
            </a:pPr>
            <a:endParaRPr lang="en-US" dirty="0"/>
          </a:p>
          <a:p>
            <a:pPr defTabSz="891357">
              <a:defRPr/>
            </a:pPr>
            <a:r>
              <a:rPr lang="en-US" dirty="0"/>
              <a:t>Tried to respect neighborhood Council boundaries.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675EF1B-D36E-4CDE-830B-4130A7114E12}" type="slidenum">
              <a:rPr kumimoji="0" lang="en-US" altLang="en-U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2706926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useBgFill="1">
        <p:nvSpPr>
          <p:cNvPr id="5" name="Rounded Rectangle 4"/>
          <p:cNvSpPr/>
          <p:nvPr/>
        </p:nvSpPr>
        <p:spPr>
          <a:xfrm>
            <a:off x="122767" y="101601"/>
            <a:ext cx="11946467"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6" name="Rectangle 5"/>
          <p:cNvSpPr/>
          <p:nvPr/>
        </p:nvSpPr>
        <p:spPr>
          <a:xfrm>
            <a:off x="460587" y="2942602"/>
            <a:ext cx="9530575"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7" name="Rectangle 6"/>
          <p:cNvSpPr/>
          <p:nvPr/>
        </p:nvSpPr>
        <p:spPr>
          <a:xfrm>
            <a:off x="10096869" y="2944634"/>
            <a:ext cx="1587131"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8" name="Rectangle 7"/>
          <p:cNvSpPr/>
          <p:nvPr/>
        </p:nvSpPr>
        <p:spPr>
          <a:xfrm>
            <a:off x="10282767" y="3136901"/>
            <a:ext cx="1214967" cy="2074863"/>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9" name="Rectangle 8"/>
          <p:cNvSpPr/>
          <p:nvPr/>
        </p:nvSpPr>
        <p:spPr>
          <a:xfrm>
            <a:off x="594784" y="3055939"/>
            <a:ext cx="9262533"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10" name="Rectangle 9"/>
          <p:cNvSpPr/>
          <p:nvPr/>
        </p:nvSpPr>
        <p:spPr>
          <a:xfrm>
            <a:off x="721784" y="4559301"/>
            <a:ext cx="9008533"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11" name="Rectangle 10"/>
          <p:cNvSpPr/>
          <p:nvPr/>
        </p:nvSpPr>
        <p:spPr>
          <a:xfrm>
            <a:off x="719667" y="3140075"/>
            <a:ext cx="9012767" cy="207645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3" name="Subtitle 2"/>
          <p:cNvSpPr>
            <a:spLocks noGrp="1"/>
          </p:cNvSpPr>
          <p:nvPr>
            <p:ph type="subTitle" idx="1"/>
          </p:nvPr>
        </p:nvSpPr>
        <p:spPr>
          <a:xfrm>
            <a:off x="857073" y="4648200"/>
            <a:ext cx="87376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2" name="Title 1"/>
          <p:cNvSpPr>
            <a:spLocks noGrp="1"/>
          </p:cNvSpPr>
          <p:nvPr>
            <p:ph type="ctrTitle"/>
          </p:nvPr>
        </p:nvSpPr>
        <p:spPr>
          <a:xfrm>
            <a:off x="806273" y="3227034"/>
            <a:ext cx="8839200" cy="1219201"/>
          </a:xfrm>
        </p:spPr>
        <p:txBody>
          <a:bodyPr anchor="b" anchorCtr="0">
            <a:noAutofit/>
          </a:bodyPr>
          <a:lstStyle>
            <a:lvl1pPr>
              <a:defRPr sz="4000">
                <a:solidFill>
                  <a:schemeClr val="accent1">
                    <a:lumMod val="50000"/>
                  </a:schemeClr>
                </a:solidFill>
              </a:defRPr>
            </a:lvl1pPr>
          </a:lstStyle>
          <a:p>
            <a:r>
              <a:rPr lang="en-US"/>
              <a:t>Click to edit Master title style</a:t>
            </a:r>
          </a:p>
        </p:txBody>
      </p:sp>
      <p:sp>
        <p:nvSpPr>
          <p:cNvPr id="12"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3"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4" name="Slide Number Placeholder 5"/>
          <p:cNvSpPr>
            <a:spLocks noGrp="1"/>
          </p:cNvSpPr>
          <p:nvPr>
            <p:ph type="sldNum" sz="quarter" idx="12"/>
          </p:nvPr>
        </p:nvSpPr>
        <p:spPr>
          <a:xfrm>
            <a:off x="10382251" y="4625975"/>
            <a:ext cx="1016000" cy="457200"/>
          </a:xfrm>
        </p:spPr>
        <p:txBody>
          <a:bodyPr/>
          <a:lstStyle>
            <a:lvl1pPr algn="ctr">
              <a:defRPr sz="2800">
                <a:solidFill>
                  <a:srgbClr val="47534C"/>
                </a:solidFill>
              </a:defRPr>
            </a:lvl1pPr>
          </a:lstStyle>
          <a:p>
            <a:pPr fontAlgn="base">
              <a:spcBef>
                <a:spcPct val="0"/>
              </a:spcBef>
              <a:spcAft>
                <a:spcPct val="0"/>
              </a:spcAft>
              <a:defRPr/>
            </a:pPr>
            <a:fld id="{A154602A-587C-4ED5-BF18-A93F0AF52698}" type="slidenum">
              <a:rPr lang="en-US" altLang="en-US" smtClean="0">
                <a:latin typeface="Tahoma" panose="020B0604030504040204" pitchFamily="34" charset="0"/>
                <a:cs typeface="Arial" panose="020B0604020202020204" pitchFamily="34" charset="0"/>
              </a:rPr>
              <a:pPr fontAlgn="base">
                <a:spcBef>
                  <a:spcPct val="0"/>
                </a:spcBef>
                <a:spcAft>
                  <a:spcPct val="0"/>
                </a:spcAft>
                <a:defRPr/>
              </a:pPr>
              <a:t>‹#›</a:t>
            </a:fld>
            <a:endParaRPr lang="en-US" altLang="en-US">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367501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5"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6"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7BAE16D1-68EB-4BB0-868C-F0705DF043DE}"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2592639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9148234" y="228600"/>
            <a:ext cx="2480733" cy="6122988"/>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5" name="Rectangle 4"/>
          <p:cNvSpPr/>
          <p:nvPr/>
        </p:nvSpPr>
        <p:spPr>
          <a:xfrm>
            <a:off x="9273118" y="350839"/>
            <a:ext cx="2230967" cy="5876925"/>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2" name="Vertical Title 1"/>
          <p:cNvSpPr>
            <a:spLocks noGrp="1"/>
          </p:cNvSpPr>
          <p:nvPr>
            <p:ph type="title" orient="vert"/>
          </p:nvPr>
        </p:nvSpPr>
        <p:spPr>
          <a:xfrm>
            <a:off x="9398103" y="395428"/>
            <a:ext cx="1980708" cy="578898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381000"/>
            <a:ext cx="82296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7"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8"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8D780948-EAC2-4351-903D-1FC5CFFAF219}"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1412677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5"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6"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68F33F31-BA7F-4573-AB00-06B13F4F9E92}"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3771648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useBgFill="1">
        <p:nvSpPr>
          <p:cNvPr id="5" name="Rounded Rectangle 4"/>
          <p:cNvSpPr/>
          <p:nvPr/>
        </p:nvSpPr>
        <p:spPr>
          <a:xfrm>
            <a:off x="122767" y="101601"/>
            <a:ext cx="11946467"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6" name="Rectangle 5"/>
          <p:cNvSpPr/>
          <p:nvPr/>
        </p:nvSpPr>
        <p:spPr>
          <a:xfrm>
            <a:off x="602635" y="2946400"/>
            <a:ext cx="11020213"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7" name="Rectangle 6"/>
          <p:cNvSpPr/>
          <p:nvPr/>
        </p:nvSpPr>
        <p:spPr>
          <a:xfrm>
            <a:off x="757767" y="3048001"/>
            <a:ext cx="10710333"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8" name="Rectangle 7"/>
          <p:cNvSpPr/>
          <p:nvPr/>
        </p:nvSpPr>
        <p:spPr>
          <a:xfrm>
            <a:off x="901700" y="4541839"/>
            <a:ext cx="10422467"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9" name="Rectangle 8"/>
          <p:cNvSpPr/>
          <p:nvPr/>
        </p:nvSpPr>
        <p:spPr>
          <a:xfrm>
            <a:off x="901700" y="3124200"/>
            <a:ext cx="10422467" cy="2078038"/>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2" name="Title 1"/>
          <p:cNvSpPr>
            <a:spLocks noGrp="1"/>
          </p:cNvSpPr>
          <p:nvPr>
            <p:ph type="title"/>
          </p:nvPr>
        </p:nvSpPr>
        <p:spPr>
          <a:xfrm>
            <a:off x="981941" y="3200400"/>
            <a:ext cx="102616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981941" y="4607511"/>
            <a:ext cx="102616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0"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1"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2"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F1B5BD45-57E9-41B0-A559-B9EC105D14F6}"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3742820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68171" y="408373"/>
            <a:ext cx="11014229" cy="1039427"/>
          </a:xfrm>
        </p:spPr>
        <p:txBody>
          <a:bodyPr/>
          <a:lstStyle/>
          <a:p>
            <a:r>
              <a:rPr lang="en-US"/>
              <a:t>Click to edit Master title style</a:t>
            </a:r>
          </a:p>
        </p:txBody>
      </p:sp>
      <p:sp>
        <p:nvSpPr>
          <p:cNvPr id="3" name="Content Placeholder 2"/>
          <p:cNvSpPr>
            <a:spLocks noGrp="1"/>
          </p:cNvSpPr>
          <p:nvPr>
            <p:ph sz="half" idx="1"/>
          </p:nvPr>
        </p:nvSpPr>
        <p:spPr>
          <a:xfrm>
            <a:off x="568171" y="1719071"/>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19071"/>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6"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7"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81C196DD-4C66-4282-9B0A-5D04F0619D81}"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4225506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8171" y="408373"/>
            <a:ext cx="11014229"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68171" y="1722438"/>
            <a:ext cx="5386917"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68171" y="2438400"/>
            <a:ext cx="5386917"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722438"/>
            <a:ext cx="5389033"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8"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9"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C83EA655-B417-49E6-BCFE-985FBDCEA5A5}"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1337659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4"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5"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D77C40B1-943E-43B5-93F0-B58902416E13}"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3456915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useBgFill="1">
        <p:nvSpPr>
          <p:cNvPr id="3" name="Rounded Rectangle 2"/>
          <p:cNvSpPr/>
          <p:nvPr/>
        </p:nvSpPr>
        <p:spPr>
          <a:xfrm>
            <a:off x="122767" y="101601"/>
            <a:ext cx="11946467"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4" name="Date Placeholder 1"/>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5" name="Footer Placeholder 2"/>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6" name="Slide Number Placeholder 3"/>
          <p:cNvSpPr>
            <a:spLocks noGrp="1"/>
          </p:cNvSpPr>
          <p:nvPr>
            <p:ph type="sldNum" sz="quarter" idx="12"/>
          </p:nvPr>
        </p:nvSpPr>
        <p:spPr/>
        <p:txBody>
          <a:bodyPr/>
          <a:lstStyle>
            <a:lvl1pPr>
              <a:defRPr/>
            </a:lvl1pPr>
          </a:lstStyle>
          <a:p>
            <a:pPr fontAlgn="base">
              <a:spcBef>
                <a:spcPct val="0"/>
              </a:spcBef>
              <a:spcAft>
                <a:spcPct val="0"/>
              </a:spcAft>
              <a:defRPr/>
            </a:pPr>
            <a:fld id="{079412ED-AF85-480E-A79A-1BEB221ACE5C}"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935237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useBgFill="1">
        <p:nvSpPr>
          <p:cNvPr id="6" name="Rounded Rectangle 5"/>
          <p:cNvSpPr/>
          <p:nvPr/>
        </p:nvSpPr>
        <p:spPr>
          <a:xfrm>
            <a:off x="122767" y="101601"/>
            <a:ext cx="11946467"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7" name="Rectangle 6"/>
          <p:cNvSpPr/>
          <p:nvPr/>
        </p:nvSpPr>
        <p:spPr>
          <a:xfrm>
            <a:off x="746712" y="1505712"/>
            <a:ext cx="3622088"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8" name="Rectangle 7"/>
          <p:cNvSpPr/>
          <p:nvPr/>
        </p:nvSpPr>
        <p:spPr>
          <a:xfrm>
            <a:off x="901700" y="1643064"/>
            <a:ext cx="3312584" cy="3233737"/>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3" name="Content Placeholder 2"/>
          <p:cNvSpPr>
            <a:spLocks noGrp="1"/>
          </p:cNvSpPr>
          <p:nvPr>
            <p:ph idx="1"/>
          </p:nvPr>
        </p:nvSpPr>
        <p:spPr>
          <a:xfrm>
            <a:off x="5181600" y="685800"/>
            <a:ext cx="6096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25334" y="2971800"/>
            <a:ext cx="3064845"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1025334" y="1734312"/>
            <a:ext cx="3064845" cy="1191620"/>
          </a:xfrm>
        </p:spPr>
        <p:txBody>
          <a:bodyPr anchor="b"/>
          <a:lstStyle>
            <a:lvl1pPr algn="l">
              <a:defRPr sz="2000" b="0">
                <a:solidFill>
                  <a:schemeClr val="accent1">
                    <a:lumMod val="75000"/>
                  </a:schemeClr>
                </a:solidFill>
              </a:defRPr>
            </a:lvl1pPr>
          </a:lstStyle>
          <a:p>
            <a:r>
              <a:rPr lang="en-US"/>
              <a:t>Click to edit Master title style</a:t>
            </a:r>
          </a:p>
        </p:txBody>
      </p:sp>
      <p:sp>
        <p:nvSpPr>
          <p:cNvPr id="9" name="Date Placeholder 4"/>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0" name="Footer Placeholder 5"/>
          <p:cNvSpPr>
            <a:spLocks noGrp="1"/>
          </p:cNvSpPr>
          <p:nvPr>
            <p:ph type="ftr" sz="quarter" idx="11"/>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1" name="Slide Number Placeholder 6"/>
          <p:cNvSpPr>
            <a:spLocks noGrp="1"/>
          </p:cNvSpPr>
          <p:nvPr>
            <p:ph type="sldNum" sz="quarter" idx="12"/>
          </p:nvPr>
        </p:nvSpPr>
        <p:spPr/>
        <p:txBody>
          <a:bodyPr/>
          <a:lstStyle>
            <a:lvl1pPr>
              <a:defRPr/>
            </a:lvl1pPr>
          </a:lstStyle>
          <a:p>
            <a:pPr fontAlgn="base">
              <a:spcBef>
                <a:spcPct val="0"/>
              </a:spcBef>
              <a:spcAft>
                <a:spcPct val="0"/>
              </a:spcAft>
              <a:defRPr/>
            </a:pPr>
            <a:fld id="{ADBF2ECA-B6D3-491A-9860-531D1C1FE2F2}"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4291542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useBgFill="1">
        <p:nvSpPr>
          <p:cNvPr id="6" name="Rounded Rectangle 5"/>
          <p:cNvSpPr/>
          <p:nvPr/>
        </p:nvSpPr>
        <p:spPr>
          <a:xfrm>
            <a:off x="122767" y="101601"/>
            <a:ext cx="11946467"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7" name="Rectangle 6"/>
          <p:cNvSpPr/>
          <p:nvPr/>
        </p:nvSpPr>
        <p:spPr>
          <a:xfrm>
            <a:off x="914400" y="4953000"/>
            <a:ext cx="103632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8" name="Rectangle 7"/>
          <p:cNvSpPr/>
          <p:nvPr/>
        </p:nvSpPr>
        <p:spPr>
          <a:xfrm>
            <a:off x="1016000" y="5029201"/>
            <a:ext cx="10134600" cy="12033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9" name="Rectangle 8"/>
          <p:cNvSpPr/>
          <p:nvPr/>
        </p:nvSpPr>
        <p:spPr>
          <a:xfrm>
            <a:off x="1219200" y="5638800"/>
            <a:ext cx="9770533" cy="452438"/>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10" name="Rectangle 9"/>
          <p:cNvSpPr/>
          <p:nvPr/>
        </p:nvSpPr>
        <p:spPr>
          <a:xfrm>
            <a:off x="806452" y="5075238"/>
            <a:ext cx="10596033" cy="1096962"/>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3" name="Picture Placeholder 2"/>
          <p:cNvSpPr>
            <a:spLocks noGrp="1"/>
          </p:cNvSpPr>
          <p:nvPr>
            <p:ph type="pic" idx="1"/>
          </p:nvPr>
        </p:nvSpPr>
        <p:spPr>
          <a:xfrm>
            <a:off x="914400" y="621437"/>
            <a:ext cx="10363200" cy="4331564"/>
          </a:xfrm>
          <a:solidFill>
            <a:schemeClr val="bg2"/>
          </a:solidFill>
          <a:ln>
            <a:noFill/>
          </a:ln>
          <a:effectLst>
            <a:softEdge rad="12700"/>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275052" y="5656557"/>
            <a:ext cx="9659648"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1219200" y="5105401"/>
            <a:ext cx="9771352" cy="523043"/>
          </a:xfrm>
        </p:spPr>
        <p:txBody>
          <a:bodyPr anchorCtr="0"/>
          <a:lstStyle>
            <a:lvl1pPr algn="ctr">
              <a:defRPr sz="2000" b="0">
                <a:solidFill>
                  <a:schemeClr val="accent1">
                    <a:lumMod val="75000"/>
                  </a:schemeClr>
                </a:solidFill>
              </a:defRPr>
            </a:lvl1pPr>
          </a:lstStyle>
          <a:p>
            <a:r>
              <a:rPr lang="en-US"/>
              <a:t>Click to edit Master title style</a:t>
            </a:r>
          </a:p>
        </p:txBody>
      </p:sp>
      <p:sp>
        <p:nvSpPr>
          <p:cNvPr id="11" name="Date Placeholder 4"/>
          <p:cNvSpPr>
            <a:spLocks noGrp="1"/>
          </p:cNvSpPr>
          <p:nvPr>
            <p:ph type="dt" sz="half" idx="10"/>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12" name="Slide Number Placeholder 6"/>
          <p:cNvSpPr>
            <a:spLocks noGrp="1"/>
          </p:cNvSpPr>
          <p:nvPr>
            <p:ph type="sldNum" sz="quarter" idx="11"/>
          </p:nvPr>
        </p:nvSpPr>
        <p:spPr/>
        <p:txBody>
          <a:bodyPr/>
          <a:lstStyle>
            <a:lvl1pPr>
              <a:defRPr/>
            </a:lvl1pPr>
          </a:lstStyle>
          <a:p>
            <a:pPr fontAlgn="base">
              <a:spcBef>
                <a:spcPct val="0"/>
              </a:spcBef>
              <a:spcAft>
                <a:spcPct val="0"/>
              </a:spcAft>
              <a:defRPr/>
            </a:pPr>
            <a:fld id="{2D61FED0-4212-47DE-A181-FE91ABFC8459}"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
        <p:nvSpPr>
          <p:cNvPr id="13" name="Footer Placeholder 5"/>
          <p:cNvSpPr>
            <a:spLocks noGrp="1"/>
          </p:cNvSpPr>
          <p:nvPr>
            <p:ph type="ftr" sz="quarter" idx="12"/>
          </p:nvPr>
        </p:nvSpPr>
        <p:spPr/>
        <p:txBody>
          <a:bodyPr/>
          <a:lstStyle>
            <a:lvl1pPr>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Tree>
    <p:extLst>
      <p:ext uri="{BB962C8B-B14F-4D97-AF65-F5344CB8AC3E}">
        <p14:creationId xmlns:p14="http://schemas.microsoft.com/office/powerpoint/2010/main" val="901398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useBgFill="1">
        <p:nvSpPr>
          <p:cNvPr id="7" name="Rounded Rectangle 6"/>
          <p:cNvSpPr/>
          <p:nvPr/>
        </p:nvSpPr>
        <p:spPr>
          <a:xfrm>
            <a:off x="122767" y="101601"/>
            <a:ext cx="11946467"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1028" name="Text Placeholder 2"/>
          <p:cNvSpPr>
            <a:spLocks noGrp="1"/>
          </p:cNvSpPr>
          <p:nvPr>
            <p:ph type="body" idx="1"/>
          </p:nvPr>
        </p:nvSpPr>
        <p:spPr bwMode="auto">
          <a:xfrm>
            <a:off x="609600" y="1752601"/>
            <a:ext cx="10972800" cy="43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hangingPunct="1">
              <a:defRPr sz="1200">
                <a:solidFill>
                  <a:schemeClr val="tx2"/>
                </a:solidFill>
                <a:cs typeface="Arial" charset="0"/>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hangingPunct="1">
              <a:defRPr sz="1200">
                <a:solidFill>
                  <a:schemeClr val="tx2"/>
                </a:solidFill>
                <a:cs typeface="Arial" charset="0"/>
              </a:defRPr>
            </a:lvl1pPr>
          </a:lstStyle>
          <a:p>
            <a:pPr fontAlgn="base">
              <a:spcBef>
                <a:spcPct val="0"/>
              </a:spcBef>
              <a:spcAft>
                <a:spcPct val="0"/>
              </a:spcAft>
              <a:defRPr/>
            </a:pPr>
            <a:endParaRPr lang="en-US">
              <a:solidFill>
                <a:srgbClr val="564B3C"/>
              </a:solidFill>
              <a:latin typeface="Tahoma" panose="020B0604030504040204" pitchFamily="34" charset="0"/>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defRPr>
            </a:lvl1pPr>
          </a:lstStyle>
          <a:p>
            <a:pPr fontAlgn="base">
              <a:spcBef>
                <a:spcPct val="0"/>
              </a:spcBef>
              <a:spcAft>
                <a:spcPct val="0"/>
              </a:spcAft>
              <a:defRPr/>
            </a:pPr>
            <a:fld id="{2BC59547-AA1A-42A0-8193-9EED186B877E}" type="slidenum">
              <a:rPr lang="en-US" altLang="en-US" smtClean="0">
                <a:solidFill>
                  <a:srgbClr val="564B3C"/>
                </a:solidFill>
                <a:latin typeface="Tahoma" panose="020B0604030504040204" pitchFamily="34" charset="0"/>
                <a:cs typeface="Arial" panose="020B0604020202020204" pitchFamily="34" charset="0"/>
              </a:rPr>
              <a:pPr fontAlgn="base">
                <a:spcBef>
                  <a:spcPct val="0"/>
                </a:spcBef>
                <a:spcAft>
                  <a:spcPct val="0"/>
                </a:spcAft>
                <a:defRPr/>
              </a:pPr>
              <a:t>‹#›</a:t>
            </a:fld>
            <a:endParaRPr lang="en-US" altLang="en-US">
              <a:solidFill>
                <a:srgbClr val="564B3C"/>
              </a:solidFill>
              <a:latin typeface="Tahoma" panose="020B0604030504040204" pitchFamily="34" charset="0"/>
              <a:cs typeface="Arial" panose="020B0604020202020204" pitchFamily="34" charset="0"/>
            </a:endParaRPr>
          </a:p>
        </p:txBody>
      </p:sp>
      <p:sp>
        <p:nvSpPr>
          <p:cNvPr id="9" name="Rectangle 8"/>
          <p:cNvSpPr/>
          <p:nvPr/>
        </p:nvSpPr>
        <p:spPr>
          <a:xfrm>
            <a:off x="365760" y="278166"/>
            <a:ext cx="1146048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10" name="Rectangle 9"/>
          <p:cNvSpPr/>
          <p:nvPr/>
        </p:nvSpPr>
        <p:spPr>
          <a:xfrm>
            <a:off x="497417" y="373063"/>
            <a:ext cx="11173883" cy="1117600"/>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2" name="Title Placeholder 1"/>
          <p:cNvSpPr>
            <a:spLocks noGrp="1"/>
          </p:cNvSpPr>
          <p:nvPr>
            <p:ph type="title"/>
          </p:nvPr>
        </p:nvSpPr>
        <p:spPr>
          <a:xfrm>
            <a:off x="567267" y="407988"/>
            <a:ext cx="11015133" cy="1039812"/>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40554410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3500" kern="1200" cap="all">
          <a:solidFill>
            <a:srgbClr val="6B7D72"/>
          </a:solidFill>
          <a:latin typeface="+mj-lt"/>
          <a:ea typeface="+mj-ea"/>
          <a:cs typeface="+mj-cs"/>
        </a:defRPr>
      </a:lvl1pPr>
      <a:lvl2pPr algn="ctr" rtl="0" eaLnBrk="0" fontAlgn="base" hangingPunct="0">
        <a:spcBef>
          <a:spcPct val="0"/>
        </a:spcBef>
        <a:spcAft>
          <a:spcPct val="0"/>
        </a:spcAft>
        <a:defRPr sz="3500">
          <a:solidFill>
            <a:srgbClr val="6B7D72"/>
          </a:solidFill>
          <a:latin typeface="Book Antiqua" pitchFamily="18" charset="0"/>
        </a:defRPr>
      </a:lvl2pPr>
      <a:lvl3pPr algn="ctr" rtl="0" eaLnBrk="0" fontAlgn="base" hangingPunct="0">
        <a:spcBef>
          <a:spcPct val="0"/>
        </a:spcBef>
        <a:spcAft>
          <a:spcPct val="0"/>
        </a:spcAft>
        <a:defRPr sz="3500">
          <a:solidFill>
            <a:srgbClr val="6B7D72"/>
          </a:solidFill>
          <a:latin typeface="Book Antiqua" pitchFamily="18" charset="0"/>
        </a:defRPr>
      </a:lvl3pPr>
      <a:lvl4pPr algn="ctr" rtl="0" eaLnBrk="0" fontAlgn="base" hangingPunct="0">
        <a:spcBef>
          <a:spcPct val="0"/>
        </a:spcBef>
        <a:spcAft>
          <a:spcPct val="0"/>
        </a:spcAft>
        <a:defRPr sz="3500">
          <a:solidFill>
            <a:srgbClr val="6B7D72"/>
          </a:solidFill>
          <a:latin typeface="Book Antiqua" pitchFamily="18" charset="0"/>
        </a:defRPr>
      </a:lvl4pPr>
      <a:lvl5pPr algn="ctr" rtl="0" eaLnBrk="0" fontAlgn="base" hangingPunct="0">
        <a:spcBef>
          <a:spcPct val="0"/>
        </a:spcBef>
        <a:spcAft>
          <a:spcPct val="0"/>
        </a:spcAft>
        <a:defRPr sz="3500">
          <a:solidFill>
            <a:srgbClr val="6B7D72"/>
          </a:solidFill>
          <a:latin typeface="Book Antiqua" pitchFamily="18" charset="0"/>
        </a:defRPr>
      </a:lvl5pPr>
      <a:lvl6pPr marL="457200" algn="ctr" rtl="0" fontAlgn="base">
        <a:spcBef>
          <a:spcPct val="0"/>
        </a:spcBef>
        <a:spcAft>
          <a:spcPct val="0"/>
        </a:spcAft>
        <a:defRPr sz="3500">
          <a:solidFill>
            <a:srgbClr val="6B7D72"/>
          </a:solidFill>
          <a:latin typeface="Book Antiqua" pitchFamily="18" charset="0"/>
        </a:defRPr>
      </a:lvl6pPr>
      <a:lvl7pPr marL="914400" algn="ctr" rtl="0" fontAlgn="base">
        <a:spcBef>
          <a:spcPct val="0"/>
        </a:spcBef>
        <a:spcAft>
          <a:spcPct val="0"/>
        </a:spcAft>
        <a:defRPr sz="3500">
          <a:solidFill>
            <a:srgbClr val="6B7D72"/>
          </a:solidFill>
          <a:latin typeface="Book Antiqua" pitchFamily="18" charset="0"/>
        </a:defRPr>
      </a:lvl7pPr>
      <a:lvl8pPr marL="1371600" algn="ctr" rtl="0" fontAlgn="base">
        <a:spcBef>
          <a:spcPct val="0"/>
        </a:spcBef>
        <a:spcAft>
          <a:spcPct val="0"/>
        </a:spcAft>
        <a:defRPr sz="3500">
          <a:solidFill>
            <a:srgbClr val="6B7D72"/>
          </a:solidFill>
          <a:latin typeface="Book Antiqua" pitchFamily="18" charset="0"/>
        </a:defRPr>
      </a:lvl8pPr>
      <a:lvl9pPr marL="1828800" algn="ctr" rtl="0" fontAlgn="base">
        <a:spcBef>
          <a:spcPct val="0"/>
        </a:spcBef>
        <a:spcAft>
          <a:spcPct val="0"/>
        </a:spcAft>
        <a:defRPr sz="3500">
          <a:solidFill>
            <a:srgbClr val="6B7D72"/>
          </a:solidFill>
          <a:latin typeface="Book Antiqua" pitchFamily="18" charset="0"/>
        </a:defRPr>
      </a:lvl9pPr>
    </p:titleStyle>
    <p:bodyStyle>
      <a:lvl1pPr marL="342900" indent="-228600" algn="l" rtl="0" eaLnBrk="0" fontAlgn="base" hangingPunct="0">
        <a:spcBef>
          <a:spcPct val="20000"/>
        </a:spcBef>
        <a:spcAft>
          <a:spcPct val="0"/>
        </a:spcAft>
        <a:buClr>
          <a:schemeClr val="accent1"/>
        </a:buClr>
        <a:buFont typeface="Arial" panose="020B0604020202020204" pitchFamily="34" charset="0"/>
        <a:buChar char="•"/>
        <a:defRPr sz="2400" kern="1200">
          <a:solidFill>
            <a:schemeClr val="tx2"/>
          </a:solidFill>
          <a:latin typeface="+mn-lt"/>
          <a:ea typeface="+mn-ea"/>
          <a:cs typeface="+mn-cs"/>
        </a:defRPr>
      </a:lvl1pPr>
      <a:lvl2pPr marL="639763" indent="-228600" algn="l" rtl="0" eaLnBrk="0" fontAlgn="base" hangingPunct="0">
        <a:spcBef>
          <a:spcPct val="20000"/>
        </a:spcBef>
        <a:spcAft>
          <a:spcPct val="0"/>
        </a:spcAft>
        <a:buClr>
          <a:schemeClr val="accent2"/>
        </a:buClr>
        <a:buFont typeface="Arial" panose="020B0604020202020204" pitchFamily="34" charset="0"/>
        <a:buChar char="•"/>
        <a:defRPr sz="2000" kern="1200">
          <a:solidFill>
            <a:schemeClr val="tx2"/>
          </a:solidFill>
          <a:latin typeface="+mn-lt"/>
          <a:ea typeface="+mn-ea"/>
          <a:cs typeface="+mn-cs"/>
        </a:defRPr>
      </a:lvl2pPr>
      <a:lvl3pPr marL="914400" indent="-228600" algn="l" rtl="0" eaLnBrk="0" fontAlgn="base" hangingPunct="0">
        <a:spcBef>
          <a:spcPct val="20000"/>
        </a:spcBef>
        <a:spcAft>
          <a:spcPct val="0"/>
        </a:spcAft>
        <a:buClr>
          <a:srgbClr val="B5AE53"/>
        </a:buClr>
        <a:buFont typeface="Arial" panose="020B0604020202020204" pitchFamily="34" charset="0"/>
        <a:buChar char="•"/>
        <a:defRPr kern="1200">
          <a:solidFill>
            <a:schemeClr val="tx2"/>
          </a:solidFill>
          <a:latin typeface="+mn-lt"/>
          <a:ea typeface="+mn-ea"/>
          <a:cs typeface="+mn-cs"/>
        </a:defRPr>
      </a:lvl3pPr>
      <a:lvl4pPr marL="1279525" indent="-228600" algn="l" rtl="0" eaLnBrk="0" fontAlgn="base" hangingPunct="0">
        <a:spcBef>
          <a:spcPct val="20000"/>
        </a:spcBef>
        <a:spcAft>
          <a:spcPct val="0"/>
        </a:spcAft>
        <a:buClr>
          <a:srgbClr val="848058"/>
        </a:buClr>
        <a:buFont typeface="Arial" panose="020B0604020202020204" pitchFamily="34" charset="0"/>
        <a:buChar char="•"/>
        <a:defRPr sz="1600" kern="1200">
          <a:solidFill>
            <a:schemeClr val="tx2"/>
          </a:solidFill>
          <a:latin typeface="+mn-lt"/>
          <a:ea typeface="+mn-ea"/>
          <a:cs typeface="+mn-cs"/>
        </a:defRPr>
      </a:lvl4pPr>
      <a:lvl5pPr marL="1554163" indent="-228600" algn="l" rtl="0" eaLnBrk="0" fontAlgn="base" hangingPunct="0">
        <a:spcBef>
          <a:spcPct val="20000"/>
        </a:spcBef>
        <a:spcAft>
          <a:spcPct val="0"/>
        </a:spcAft>
        <a:buClr>
          <a:srgbClr val="E8B54D"/>
        </a:buClr>
        <a:buFont typeface="Arial" panose="020B0604020202020204" pitchFamily="34" charset="0"/>
        <a:buChar char="•"/>
        <a:defRPr sz="1600" kern="120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normAutofit/>
          </a:bodyPr>
          <a:lstStyle/>
          <a:p>
            <a:r>
              <a:rPr lang="en-US" dirty="0"/>
              <a:t>California State </a:t>
            </a:r>
            <a:r>
              <a:rPr lang="en-US" dirty="0" smtClean="0"/>
              <a:t>Senate</a:t>
            </a:r>
            <a:endParaRPr lang="en-US" dirty="0"/>
          </a:p>
          <a:p>
            <a:endParaRPr lang="en-US" dirty="0"/>
          </a:p>
        </p:txBody>
      </p:sp>
      <p:sp>
        <p:nvSpPr>
          <p:cNvPr id="4" name="Title 3"/>
          <p:cNvSpPr>
            <a:spLocks noGrp="1"/>
          </p:cNvSpPr>
          <p:nvPr>
            <p:ph type="ctrTitle"/>
          </p:nvPr>
        </p:nvSpPr>
        <p:spPr/>
        <p:txBody>
          <a:bodyPr/>
          <a:lstStyle/>
          <a:p>
            <a:r>
              <a:rPr lang="en-US" dirty="0"/>
              <a:t>California Statewide Redistricting </a:t>
            </a:r>
            <a:r>
              <a:rPr lang="en-US" dirty="0" smtClean="0"/>
              <a:t>Plan</a:t>
            </a:r>
            <a:endParaRPr lang="en-US"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81200" y="344972"/>
            <a:ext cx="3424518" cy="90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87024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MALDEF </a:t>
            </a:r>
            <a:r>
              <a:rPr lang="en-US" dirty="0" smtClean="0"/>
              <a:t>Senate </a:t>
            </a:r>
            <a:r>
              <a:rPr lang="en-US" dirty="0"/>
              <a:t>Plan</a:t>
            </a:r>
          </a:p>
        </p:txBody>
      </p:sp>
      <p:sp>
        <p:nvSpPr>
          <p:cNvPr id="5" name="Text Placeholder 4"/>
          <p:cNvSpPr>
            <a:spLocks noGrp="1"/>
          </p:cNvSpPr>
          <p:nvPr>
            <p:ph type="body" idx="1"/>
          </p:nvPr>
        </p:nvSpPr>
        <p:spPr/>
        <p:txBody>
          <a:bodyPr/>
          <a:lstStyle/>
          <a:p>
            <a:r>
              <a:rPr lang="en-US" dirty="0"/>
              <a:t>Overview</a:t>
            </a:r>
          </a:p>
        </p:txBody>
      </p:sp>
    </p:spTree>
    <p:extLst>
      <p:ext uri="{BB962C8B-B14F-4D97-AF65-F5344CB8AC3E}">
        <p14:creationId xmlns:p14="http://schemas.microsoft.com/office/powerpoint/2010/main" val="13220152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MALDEF </a:t>
            </a:r>
            <a:r>
              <a:rPr lang="en-US" dirty="0" smtClean="0"/>
              <a:t>Senate</a:t>
            </a:r>
            <a:r>
              <a:rPr lang="en-US" dirty="0" smtClean="0"/>
              <a:t> </a:t>
            </a:r>
            <a:r>
              <a:rPr lang="en-US" dirty="0"/>
              <a:t>Plan Overview</a:t>
            </a:r>
          </a:p>
        </p:txBody>
      </p:sp>
      <p:sp>
        <p:nvSpPr>
          <p:cNvPr id="5" name="Content Placeholder 4"/>
          <p:cNvSpPr>
            <a:spLocks noGrp="1"/>
          </p:cNvSpPr>
          <p:nvPr>
            <p:ph idx="1"/>
          </p:nvPr>
        </p:nvSpPr>
        <p:spPr/>
        <p:txBody>
          <a:bodyPr/>
          <a:lstStyle/>
          <a:p>
            <a:r>
              <a:rPr lang="en-US" dirty="0"/>
              <a:t>Total Plan Deviations</a:t>
            </a:r>
          </a:p>
          <a:p>
            <a:pPr lvl="1"/>
            <a:r>
              <a:rPr lang="en-US" dirty="0"/>
              <a:t>Plan Deviation Range:  </a:t>
            </a:r>
            <a:r>
              <a:rPr lang="en-US" b="1" dirty="0"/>
              <a:t>62,252</a:t>
            </a:r>
            <a:r>
              <a:rPr lang="en-US" b="1" dirty="0" smtClean="0"/>
              <a:t> (-30,551 </a:t>
            </a:r>
            <a:r>
              <a:rPr lang="en-US" b="1" dirty="0"/>
              <a:t>to </a:t>
            </a:r>
            <a:r>
              <a:rPr lang="en-US" b="1" dirty="0" smtClean="0"/>
              <a:t>+31,701) </a:t>
            </a:r>
            <a:r>
              <a:rPr lang="en-US" b="1" dirty="0"/>
              <a:t>persons</a:t>
            </a:r>
          </a:p>
          <a:p>
            <a:pPr lvl="1"/>
            <a:r>
              <a:rPr lang="en-US" dirty="0"/>
              <a:t>% Plan Deviation Range: </a:t>
            </a:r>
            <a:r>
              <a:rPr lang="en-US" b="1" dirty="0" smtClean="0"/>
              <a:t>6.3% (-3.09% </a:t>
            </a:r>
            <a:r>
              <a:rPr lang="en-US" b="1" dirty="0"/>
              <a:t>to </a:t>
            </a:r>
            <a:r>
              <a:rPr lang="en-US" b="1" dirty="0" smtClean="0"/>
              <a:t>+3.21%)</a:t>
            </a:r>
            <a:endParaRPr lang="en-US" b="1" dirty="0"/>
          </a:p>
          <a:p>
            <a:r>
              <a:rPr lang="en-US" dirty="0"/>
              <a:t>VRA Compliance</a:t>
            </a:r>
          </a:p>
          <a:p>
            <a:pPr lvl="1"/>
            <a:r>
              <a:rPr lang="en-US" dirty="0"/>
              <a:t>Contains </a:t>
            </a:r>
            <a:r>
              <a:rPr lang="en-US" b="1" dirty="0" smtClean="0"/>
              <a:t>11 </a:t>
            </a:r>
            <a:r>
              <a:rPr lang="en-US" b="1" dirty="0"/>
              <a:t>Latino majority CVAP districts</a:t>
            </a:r>
          </a:p>
          <a:p>
            <a:pPr lvl="2"/>
            <a:r>
              <a:rPr lang="en-US" i="1" dirty="0"/>
              <a:t>Benchmark contains </a:t>
            </a:r>
            <a:r>
              <a:rPr lang="en-US" i="1" dirty="0" smtClean="0"/>
              <a:t>7 </a:t>
            </a:r>
            <a:r>
              <a:rPr lang="en-US" i="1" dirty="0"/>
              <a:t>Latino majority CVAP districts</a:t>
            </a:r>
          </a:p>
          <a:p>
            <a:pPr lvl="2"/>
            <a:r>
              <a:rPr lang="en-US" b="1" dirty="0"/>
              <a:t>3</a:t>
            </a:r>
            <a:r>
              <a:rPr lang="en-US" b="1" dirty="0" smtClean="0"/>
              <a:t> </a:t>
            </a:r>
            <a:r>
              <a:rPr lang="en-US" b="1" dirty="0"/>
              <a:t>New Latino Opportunity Districts </a:t>
            </a:r>
          </a:p>
          <a:p>
            <a:r>
              <a:rPr lang="en-US" dirty="0"/>
              <a:t>Contiguous </a:t>
            </a:r>
          </a:p>
          <a:p>
            <a:r>
              <a:rPr lang="en-US" dirty="0"/>
              <a:t>Preserved as many Communities of Interest, Cities, and Counties as possible</a:t>
            </a:r>
          </a:p>
          <a:p>
            <a:r>
              <a:rPr lang="en-US" dirty="0" smtClean="0"/>
              <a:t>Nesting – Plan is mostly a nest of the MALDEF Assembly Plan Submitted to the CCRC on 10/11/2021</a:t>
            </a:r>
            <a:endParaRPr lang="en-US" dirty="0"/>
          </a:p>
          <a:p>
            <a:endParaRPr lang="en-US" dirty="0"/>
          </a:p>
          <a:p>
            <a:pPr lvl="1"/>
            <a:endParaRPr lang="en-US" dirty="0"/>
          </a:p>
          <a:p>
            <a:endParaRPr lang="en-US" dirty="0"/>
          </a:p>
        </p:txBody>
      </p:sp>
    </p:spTree>
    <p:extLst>
      <p:ext uri="{BB962C8B-B14F-4D97-AF65-F5344CB8AC3E}">
        <p14:creationId xmlns:p14="http://schemas.microsoft.com/office/powerpoint/2010/main" val="33230076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11 </a:t>
            </a:r>
            <a:r>
              <a:rPr lang="en-US" dirty="0" smtClean="0"/>
              <a:t>Latino CVAP Majority </a:t>
            </a:r>
            <a:r>
              <a:rPr lang="en-US" dirty="0"/>
              <a:t>Districts</a:t>
            </a:r>
          </a:p>
        </p:txBody>
      </p:sp>
      <p:sp>
        <p:nvSpPr>
          <p:cNvPr id="3" name="Content Placeholder 2"/>
          <p:cNvSpPr>
            <a:spLocks noGrp="1"/>
          </p:cNvSpPr>
          <p:nvPr>
            <p:ph idx="1"/>
          </p:nvPr>
        </p:nvSpPr>
        <p:spPr/>
        <p:txBody>
          <a:bodyPr>
            <a:normAutofit fontScale="85000" lnSpcReduction="20000"/>
          </a:bodyPr>
          <a:lstStyle/>
          <a:p>
            <a:pPr marL="571500" indent="-457200">
              <a:buFont typeface="+mj-lt"/>
              <a:buAutoNum type="arabicPeriod"/>
            </a:pPr>
            <a:r>
              <a:rPr lang="en-US" i="1" dirty="0" smtClean="0"/>
              <a:t>Senate District 14 (Central Valley)</a:t>
            </a:r>
          </a:p>
          <a:p>
            <a:pPr marL="571500" indent="-457200">
              <a:buFont typeface="+mj-lt"/>
              <a:buAutoNum type="arabicPeriod"/>
            </a:pPr>
            <a:r>
              <a:rPr lang="en-US" i="1" dirty="0"/>
              <a:t>Senate District </a:t>
            </a:r>
            <a:r>
              <a:rPr lang="en-US" i="1" dirty="0" smtClean="0"/>
              <a:t>16</a:t>
            </a:r>
            <a:r>
              <a:rPr lang="en-US" i="1" dirty="0"/>
              <a:t> (Central Valley</a:t>
            </a:r>
            <a:r>
              <a:rPr lang="en-US" i="1" dirty="0" smtClean="0"/>
              <a:t>) – </a:t>
            </a:r>
            <a:r>
              <a:rPr lang="en-US" b="1" i="1" dirty="0"/>
              <a:t>NEW Latino CVAP Majority / NEW Latino Opportunity </a:t>
            </a:r>
            <a:r>
              <a:rPr lang="en-US" b="1" i="1" dirty="0" smtClean="0"/>
              <a:t>District</a:t>
            </a:r>
            <a:endParaRPr lang="en-US" i="1" dirty="0" smtClean="0"/>
          </a:p>
          <a:p>
            <a:pPr marL="571500" indent="-457200">
              <a:buFont typeface="+mj-lt"/>
              <a:buAutoNum type="arabicPeriod"/>
            </a:pPr>
            <a:r>
              <a:rPr lang="en-US" i="1" dirty="0"/>
              <a:t>Senate District </a:t>
            </a:r>
            <a:r>
              <a:rPr lang="en-US" i="1" dirty="0" smtClean="0"/>
              <a:t>18 (Los Angeles County) - </a:t>
            </a:r>
            <a:r>
              <a:rPr lang="en-US" b="1" i="1" dirty="0"/>
              <a:t>NEW Latino CVAP Majority / NEW Latino Opportunity </a:t>
            </a:r>
            <a:r>
              <a:rPr lang="en-US" b="1" i="1" dirty="0" smtClean="0"/>
              <a:t>District</a:t>
            </a:r>
            <a:endParaRPr lang="en-US" i="1" dirty="0" smtClean="0"/>
          </a:p>
          <a:p>
            <a:pPr marL="571500" indent="-457200">
              <a:buFont typeface="+mj-lt"/>
              <a:buAutoNum type="arabicPeriod"/>
            </a:pPr>
            <a:r>
              <a:rPr lang="en-US" i="1" dirty="0"/>
              <a:t>Senate District </a:t>
            </a:r>
            <a:r>
              <a:rPr lang="en-US" i="1" dirty="0" smtClean="0"/>
              <a:t>20 (Inland Empire)</a:t>
            </a:r>
          </a:p>
          <a:p>
            <a:pPr marL="571500" indent="-457200">
              <a:buFont typeface="+mj-lt"/>
              <a:buAutoNum type="arabicPeriod"/>
            </a:pPr>
            <a:r>
              <a:rPr lang="en-US" i="1" dirty="0"/>
              <a:t>Senate District </a:t>
            </a:r>
            <a:r>
              <a:rPr lang="en-US" i="1" dirty="0" smtClean="0"/>
              <a:t>22 (Los Angeles County)- </a:t>
            </a:r>
            <a:r>
              <a:rPr lang="en-US" b="1" i="1" dirty="0"/>
              <a:t>NEW Latino CVAP </a:t>
            </a:r>
            <a:r>
              <a:rPr lang="en-US" b="1" i="1" dirty="0" smtClean="0"/>
              <a:t>Majority</a:t>
            </a:r>
            <a:endParaRPr lang="en-US" i="1" dirty="0" smtClean="0"/>
          </a:p>
          <a:p>
            <a:pPr marL="571500" indent="-457200">
              <a:buFont typeface="+mj-lt"/>
              <a:buAutoNum type="arabicPeriod"/>
            </a:pPr>
            <a:r>
              <a:rPr lang="en-US" i="1" dirty="0"/>
              <a:t>Senate District </a:t>
            </a:r>
            <a:r>
              <a:rPr lang="en-US" i="1" dirty="0" smtClean="0"/>
              <a:t>24 </a:t>
            </a:r>
            <a:r>
              <a:rPr lang="en-US" i="1" dirty="0"/>
              <a:t>(Los Angeles County</a:t>
            </a:r>
            <a:r>
              <a:rPr lang="en-US" i="1" dirty="0" smtClean="0"/>
              <a:t>)</a:t>
            </a:r>
          </a:p>
          <a:p>
            <a:pPr marL="571500" indent="-457200">
              <a:buFont typeface="+mj-lt"/>
              <a:buAutoNum type="arabicPeriod"/>
            </a:pPr>
            <a:r>
              <a:rPr lang="en-US" i="1" dirty="0"/>
              <a:t>Senate District </a:t>
            </a:r>
            <a:r>
              <a:rPr lang="en-US" i="1" dirty="0" smtClean="0"/>
              <a:t>31(Inland </a:t>
            </a:r>
            <a:r>
              <a:rPr lang="en-US" i="1" dirty="0"/>
              <a:t>Empire</a:t>
            </a:r>
            <a:r>
              <a:rPr lang="en-US" i="1" dirty="0" smtClean="0"/>
              <a:t>) - </a:t>
            </a:r>
            <a:r>
              <a:rPr lang="en-US" b="1" i="1" dirty="0"/>
              <a:t>NEW Latino CVAP Majority / NEW Latino Opportunity </a:t>
            </a:r>
            <a:r>
              <a:rPr lang="en-US" b="1" i="1" dirty="0" smtClean="0"/>
              <a:t>District</a:t>
            </a:r>
            <a:endParaRPr lang="en-US" i="1" dirty="0" smtClean="0"/>
          </a:p>
          <a:p>
            <a:pPr marL="571500" indent="-457200">
              <a:buFont typeface="+mj-lt"/>
              <a:buAutoNum type="arabicPeriod"/>
            </a:pPr>
            <a:r>
              <a:rPr lang="en-US" i="1" dirty="0"/>
              <a:t>Senate District </a:t>
            </a:r>
            <a:r>
              <a:rPr lang="en-US" i="1" dirty="0" smtClean="0"/>
              <a:t>32 </a:t>
            </a:r>
            <a:r>
              <a:rPr lang="en-US" i="1" dirty="0"/>
              <a:t>(Los Angeles County</a:t>
            </a:r>
            <a:r>
              <a:rPr lang="en-US" i="1" dirty="0" smtClean="0"/>
              <a:t>)</a:t>
            </a:r>
          </a:p>
          <a:p>
            <a:pPr marL="571500" indent="-457200">
              <a:buFont typeface="+mj-lt"/>
              <a:buAutoNum type="arabicPeriod"/>
            </a:pPr>
            <a:r>
              <a:rPr lang="en-US" i="1" dirty="0"/>
              <a:t>Senate District </a:t>
            </a:r>
            <a:r>
              <a:rPr lang="en-US" i="1" dirty="0" smtClean="0"/>
              <a:t>33</a:t>
            </a:r>
            <a:r>
              <a:rPr lang="en-US" i="1" dirty="0"/>
              <a:t>(Los Angeles County</a:t>
            </a:r>
            <a:r>
              <a:rPr lang="en-US" i="1" dirty="0" smtClean="0"/>
              <a:t>)</a:t>
            </a:r>
          </a:p>
          <a:p>
            <a:pPr marL="571500" indent="-457200">
              <a:buFont typeface="+mj-lt"/>
              <a:buAutoNum type="arabicPeriod"/>
            </a:pPr>
            <a:r>
              <a:rPr lang="en-US" i="1" dirty="0"/>
              <a:t>Senate District </a:t>
            </a:r>
            <a:r>
              <a:rPr lang="en-US" i="1" dirty="0" smtClean="0"/>
              <a:t>34 (Orange County)</a:t>
            </a:r>
          </a:p>
          <a:p>
            <a:pPr marL="571500" indent="-457200">
              <a:buFont typeface="+mj-lt"/>
              <a:buAutoNum type="arabicPeriod"/>
            </a:pPr>
            <a:r>
              <a:rPr lang="en-US" i="1" dirty="0"/>
              <a:t>Senate District </a:t>
            </a:r>
            <a:r>
              <a:rPr lang="en-US" i="1" dirty="0" smtClean="0"/>
              <a:t>40 (San Diego County, Imperial County, and Coachella Valley)</a:t>
            </a:r>
            <a:endParaRPr lang="en-US" dirty="0"/>
          </a:p>
        </p:txBody>
      </p:sp>
      <p:sp>
        <p:nvSpPr>
          <p:cNvPr id="4" name="TextBox 3"/>
          <p:cNvSpPr txBox="1"/>
          <p:nvPr/>
        </p:nvSpPr>
        <p:spPr>
          <a:xfrm>
            <a:off x="2145287" y="6307853"/>
            <a:ext cx="7869677" cy="400110"/>
          </a:xfrm>
          <a:prstGeom prst="rect">
            <a:avLst/>
          </a:prstGeom>
          <a:noFill/>
        </p:spPr>
        <p:txBody>
          <a:bodyPr wrap="square" rtlCol="0">
            <a:spAutoFit/>
          </a:bodyPr>
          <a:lstStyle/>
          <a:p>
            <a:r>
              <a:rPr lang="en-US" sz="1000" dirty="0" smtClean="0">
                <a:solidFill>
                  <a:schemeClr val="tx2"/>
                </a:solidFill>
              </a:rPr>
              <a:t>All listed Latino CVAP Majority Districts also Latino Opportunity Districts</a:t>
            </a:r>
          </a:p>
          <a:p>
            <a:r>
              <a:rPr lang="en-US" sz="1000" dirty="0" smtClean="0">
                <a:solidFill>
                  <a:schemeClr val="tx2"/>
                </a:solidFill>
              </a:rPr>
              <a:t>NOTE</a:t>
            </a:r>
            <a:r>
              <a:rPr lang="en-US" sz="1000" dirty="0">
                <a:solidFill>
                  <a:schemeClr val="tx2"/>
                </a:solidFill>
              </a:rPr>
              <a:t>: MALDEF Districts numbered to best match benchmark districts for ease of public comparison</a:t>
            </a:r>
          </a:p>
        </p:txBody>
      </p:sp>
    </p:spTree>
    <p:extLst>
      <p:ext uri="{BB962C8B-B14F-4D97-AF65-F5344CB8AC3E}">
        <p14:creationId xmlns:p14="http://schemas.microsoft.com/office/powerpoint/2010/main" val="28273982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a:t>
            </a:r>
            <a:r>
              <a:rPr lang="en-US" dirty="0" smtClean="0"/>
              <a:t> </a:t>
            </a:r>
            <a:r>
              <a:rPr lang="en-US" dirty="0" smtClean="0"/>
              <a:t>Latino </a:t>
            </a:r>
            <a:r>
              <a:rPr lang="en-US" dirty="0"/>
              <a:t>Influence </a:t>
            </a:r>
            <a:r>
              <a:rPr lang="en-US" dirty="0" smtClean="0"/>
              <a:t>Districts*</a:t>
            </a:r>
            <a:endParaRPr lang="en-US" dirty="0"/>
          </a:p>
        </p:txBody>
      </p:sp>
      <p:sp>
        <p:nvSpPr>
          <p:cNvPr id="3" name="Content Placeholder 2"/>
          <p:cNvSpPr>
            <a:spLocks noGrp="1"/>
          </p:cNvSpPr>
          <p:nvPr>
            <p:ph idx="1"/>
          </p:nvPr>
        </p:nvSpPr>
        <p:spPr/>
        <p:txBody>
          <a:bodyPr>
            <a:normAutofit/>
          </a:bodyPr>
          <a:lstStyle/>
          <a:p>
            <a:pPr marL="571500" indent="-457200">
              <a:buFont typeface="+mj-lt"/>
              <a:buAutoNum type="arabicPeriod"/>
            </a:pPr>
            <a:r>
              <a:rPr lang="en-US" i="1" dirty="0"/>
              <a:t>Senate District </a:t>
            </a:r>
            <a:r>
              <a:rPr lang="en-US" dirty="0" smtClean="0"/>
              <a:t>5 (Central Valley)</a:t>
            </a:r>
          </a:p>
          <a:p>
            <a:pPr marL="571500" indent="-457200">
              <a:buFont typeface="+mj-lt"/>
              <a:buAutoNum type="arabicPeriod"/>
            </a:pPr>
            <a:r>
              <a:rPr lang="en-US" i="1" dirty="0"/>
              <a:t>Senate District </a:t>
            </a:r>
            <a:r>
              <a:rPr lang="en-US" dirty="0" smtClean="0"/>
              <a:t>12 (Central Coast) - Latino Opportunity District</a:t>
            </a:r>
            <a:endParaRPr lang="en-US" dirty="0"/>
          </a:p>
          <a:p>
            <a:pPr marL="571500" indent="-457200">
              <a:buFont typeface="+mj-lt"/>
              <a:buAutoNum type="arabicPeriod"/>
            </a:pPr>
            <a:r>
              <a:rPr lang="en-US" i="1" dirty="0"/>
              <a:t>Senate District </a:t>
            </a:r>
            <a:r>
              <a:rPr lang="en-US" dirty="0" smtClean="0"/>
              <a:t>19 </a:t>
            </a:r>
            <a:r>
              <a:rPr lang="en-US" i="1" dirty="0"/>
              <a:t> (Central </a:t>
            </a:r>
            <a:r>
              <a:rPr lang="en-US" i="1" dirty="0" smtClean="0"/>
              <a:t>Coast)</a:t>
            </a:r>
            <a:endParaRPr lang="en-US" dirty="0"/>
          </a:p>
          <a:p>
            <a:pPr marL="571500" indent="-457200">
              <a:buFont typeface="+mj-lt"/>
              <a:buAutoNum type="arabicPeriod"/>
            </a:pPr>
            <a:r>
              <a:rPr lang="en-US" i="1" dirty="0"/>
              <a:t>Senate District </a:t>
            </a:r>
            <a:r>
              <a:rPr lang="en-US" dirty="0" smtClean="0"/>
              <a:t>30 (Los Angeles County)</a:t>
            </a:r>
          </a:p>
          <a:p>
            <a:pPr marL="571500" indent="-457200">
              <a:buFont typeface="+mj-lt"/>
              <a:buAutoNum type="arabicPeriod"/>
            </a:pPr>
            <a:r>
              <a:rPr lang="en-US" i="1" dirty="0"/>
              <a:t>Senate District </a:t>
            </a:r>
            <a:r>
              <a:rPr lang="en-US" dirty="0" smtClean="0"/>
              <a:t>35 </a:t>
            </a:r>
            <a:r>
              <a:rPr lang="en-US" dirty="0"/>
              <a:t>(Los Angeles County)</a:t>
            </a:r>
          </a:p>
          <a:p>
            <a:pPr marL="571500" indent="-457200">
              <a:buFont typeface="+mj-lt"/>
              <a:buAutoNum type="arabicPeriod"/>
            </a:pPr>
            <a:endParaRPr lang="en-US" dirty="0"/>
          </a:p>
          <a:p>
            <a:pPr marL="571500" indent="-457200">
              <a:buFont typeface="+mj-lt"/>
              <a:buAutoNum type="arabicPeriod"/>
            </a:pPr>
            <a:endParaRPr lang="en-US" b="1" i="1" dirty="0"/>
          </a:p>
          <a:p>
            <a:endParaRPr lang="en-US" b="1" i="1" dirty="0"/>
          </a:p>
          <a:p>
            <a:endParaRPr lang="en-US" b="1" i="1" dirty="0"/>
          </a:p>
          <a:p>
            <a:endParaRPr lang="en-US" b="1" dirty="0"/>
          </a:p>
          <a:p>
            <a:pPr lvl="1"/>
            <a:endParaRPr lang="en-US" b="1" dirty="0"/>
          </a:p>
        </p:txBody>
      </p:sp>
      <p:sp>
        <p:nvSpPr>
          <p:cNvPr id="4" name="TextBox 3"/>
          <p:cNvSpPr txBox="1"/>
          <p:nvPr/>
        </p:nvSpPr>
        <p:spPr>
          <a:xfrm>
            <a:off x="2145287" y="6307853"/>
            <a:ext cx="7869677" cy="400110"/>
          </a:xfrm>
          <a:prstGeom prst="rect">
            <a:avLst/>
          </a:prstGeom>
          <a:noFill/>
        </p:spPr>
        <p:txBody>
          <a:bodyPr wrap="square" rtlCol="0">
            <a:spAutoFit/>
          </a:bodyPr>
          <a:lstStyle/>
          <a:p>
            <a:r>
              <a:rPr lang="en-US" sz="1000" dirty="0" smtClean="0">
                <a:solidFill>
                  <a:schemeClr val="tx2"/>
                </a:solidFill>
              </a:rPr>
              <a:t>*Influence District between 35%-50% Latino Citizen Voting Age Population</a:t>
            </a:r>
          </a:p>
          <a:p>
            <a:r>
              <a:rPr lang="en-US" sz="1000" dirty="0" smtClean="0">
                <a:solidFill>
                  <a:schemeClr val="tx2"/>
                </a:solidFill>
              </a:rPr>
              <a:t>NOTE</a:t>
            </a:r>
            <a:r>
              <a:rPr lang="en-US" sz="1000" dirty="0">
                <a:solidFill>
                  <a:schemeClr val="tx2"/>
                </a:solidFill>
              </a:rPr>
              <a:t>: MALDEF Districts numbered to best match benchmark districts for ease of public comparison</a:t>
            </a:r>
          </a:p>
        </p:txBody>
      </p:sp>
    </p:spTree>
    <p:extLst>
      <p:ext uri="{BB962C8B-B14F-4D97-AF65-F5344CB8AC3E}">
        <p14:creationId xmlns:p14="http://schemas.microsoft.com/office/powerpoint/2010/main" val="17923198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SENATE Plan</a:t>
            </a:r>
            <a:endParaRPr lang="en-US" dirty="0"/>
          </a:p>
        </p:txBody>
      </p:sp>
      <p:sp>
        <p:nvSpPr>
          <p:cNvPr id="3" name="Text Placeholder 2"/>
          <p:cNvSpPr>
            <a:spLocks noGrp="1"/>
          </p:cNvSpPr>
          <p:nvPr>
            <p:ph type="body" idx="1"/>
          </p:nvPr>
        </p:nvSpPr>
        <p:spPr/>
        <p:txBody>
          <a:bodyPr/>
          <a:lstStyle/>
          <a:p>
            <a:r>
              <a:rPr lang="en-US" dirty="0" smtClean="0"/>
              <a:t>District profiles </a:t>
            </a:r>
            <a:endParaRPr lang="en-US" dirty="0"/>
          </a:p>
        </p:txBody>
      </p:sp>
    </p:spTree>
    <p:extLst>
      <p:ext uri="{BB962C8B-B14F-4D97-AF65-F5344CB8AC3E}">
        <p14:creationId xmlns:p14="http://schemas.microsoft.com/office/powerpoint/2010/main" val="1583879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fontScale="90000"/>
          </a:bodyPr>
          <a:lstStyle/>
          <a:p>
            <a:r>
              <a:rPr lang="en-US" dirty="0"/>
              <a:t>Central Valley &amp; Central Coast Overview</a:t>
            </a:r>
            <a:r>
              <a:rPr lang="en-US" dirty="0" smtClean="0"/>
              <a:t>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36746" y="2120494"/>
            <a:ext cx="4637737" cy="4406900"/>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666021" y="2120494"/>
            <a:ext cx="4637737" cy="4406900"/>
          </a:xfrm>
        </p:spPr>
      </p:pic>
    </p:spTree>
    <p:extLst>
      <p:ext uri="{BB962C8B-B14F-4D97-AF65-F5344CB8AC3E}">
        <p14:creationId xmlns:p14="http://schemas.microsoft.com/office/powerpoint/2010/main" val="2562993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valley</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95444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fontScale="90000"/>
          </a:bodyPr>
          <a:lstStyle/>
          <a:p>
            <a:r>
              <a:rPr lang="en-US" dirty="0"/>
              <a:t>Central Valley &amp; Central Coast Overview</a:t>
            </a:r>
            <a:r>
              <a:rPr lang="en-US" dirty="0" smtClean="0"/>
              <a:t>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15976" y="2120494"/>
            <a:ext cx="4637737" cy="4406900"/>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45251" y="2120494"/>
            <a:ext cx="4637737" cy="4406900"/>
          </a:xfrm>
        </p:spPr>
      </p:pic>
    </p:spTree>
    <p:extLst>
      <p:ext uri="{BB962C8B-B14F-4D97-AF65-F5344CB8AC3E}">
        <p14:creationId xmlns:p14="http://schemas.microsoft.com/office/powerpoint/2010/main" val="1088809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50128" y="408373"/>
            <a:ext cx="8260672" cy="1039427"/>
          </a:xfrm>
        </p:spPr>
        <p:txBody>
          <a:bodyPr anchor="ctr">
            <a:normAutofit/>
          </a:bodyPr>
          <a:lstStyle/>
          <a:p>
            <a:r>
              <a:rPr lang="en-US" dirty="0"/>
              <a:t>MALDEF SD 5</a:t>
            </a:r>
          </a:p>
        </p:txBody>
      </p:sp>
      <p:sp>
        <p:nvSpPr>
          <p:cNvPr id="9" name="Content Placeholder 8"/>
          <p:cNvSpPr>
            <a:spLocks noGrp="1"/>
          </p:cNvSpPr>
          <p:nvPr>
            <p:ph sz="half" idx="2"/>
          </p:nvPr>
        </p:nvSpPr>
        <p:spPr>
          <a:xfrm>
            <a:off x="6172199" y="1719071"/>
            <a:ext cx="5629587" cy="4838802"/>
          </a:xfrm>
        </p:spPr>
        <p:txBody>
          <a:bodyPr wrap="square" anchor="ctr">
            <a:normAutofit/>
          </a:bodyPr>
          <a:lstStyle/>
          <a:p>
            <a:pPr>
              <a:lnSpc>
                <a:spcPct val="90000"/>
              </a:lnSpc>
            </a:pPr>
            <a:r>
              <a:rPr lang="fr-FR" sz="1400" b="1" dirty="0"/>
              <a:t>Total Population: </a:t>
            </a:r>
            <a:r>
              <a:rPr lang="fr-FR" sz="1400" dirty="0"/>
              <a:t>982,136</a:t>
            </a:r>
          </a:p>
          <a:p>
            <a:pPr>
              <a:lnSpc>
                <a:spcPct val="90000"/>
              </a:lnSpc>
            </a:pPr>
            <a:r>
              <a:rPr lang="fr-FR" sz="1400" b="1" dirty="0" err="1"/>
              <a:t>Deviation</a:t>
            </a:r>
            <a:r>
              <a:rPr lang="fr-FR" sz="1400" b="1" dirty="0"/>
              <a:t>: </a:t>
            </a:r>
            <a:r>
              <a:rPr lang="fr-FR" sz="1400" dirty="0"/>
              <a:t>-5,950</a:t>
            </a:r>
          </a:p>
          <a:p>
            <a:pPr>
              <a:lnSpc>
                <a:spcPct val="90000"/>
              </a:lnSpc>
            </a:pPr>
            <a:r>
              <a:rPr lang="fr-FR" sz="1400" b="1" dirty="0"/>
              <a:t>%</a:t>
            </a:r>
            <a:r>
              <a:rPr lang="fr-FR" sz="1400" b="1" dirty="0" err="1"/>
              <a:t>Deviation</a:t>
            </a:r>
            <a:r>
              <a:rPr lang="fr-FR" sz="1400" b="1" dirty="0"/>
              <a:t>: </a:t>
            </a:r>
            <a:r>
              <a:rPr lang="fr-FR" sz="1400" dirty="0"/>
              <a:t>-0.6%</a:t>
            </a:r>
          </a:p>
          <a:p>
            <a:pPr>
              <a:lnSpc>
                <a:spcPct val="90000"/>
              </a:lnSpc>
            </a:pPr>
            <a:r>
              <a:rPr lang="fr-FR" sz="1400" b="1" dirty="0"/>
              <a:t>%Latino CVAP:</a:t>
            </a:r>
            <a:r>
              <a:rPr lang="fr-FR" sz="1400" dirty="0"/>
              <a:t> 36.73%</a:t>
            </a:r>
          </a:p>
          <a:p>
            <a:pPr>
              <a:lnSpc>
                <a:spcPct val="90000"/>
              </a:lnSpc>
            </a:pPr>
            <a:r>
              <a:rPr lang="fr-FR" sz="1400" b="1" dirty="0"/>
              <a:t>%Black CVAP-DOJ: </a:t>
            </a:r>
            <a:r>
              <a:rPr lang="fr-FR" sz="1400" dirty="0"/>
              <a:t>7.88%</a:t>
            </a:r>
          </a:p>
          <a:p>
            <a:pPr>
              <a:lnSpc>
                <a:spcPct val="90000"/>
              </a:lnSpc>
            </a:pPr>
            <a:r>
              <a:rPr lang="fr-FR" sz="1400" b="1" dirty="0"/>
              <a:t>%Asian CVAP-DOJ:</a:t>
            </a:r>
            <a:r>
              <a:rPr lang="fr-FR" sz="1400" dirty="0"/>
              <a:t> 13.73%</a:t>
            </a:r>
          </a:p>
          <a:p>
            <a:pPr>
              <a:lnSpc>
                <a:spcPct val="90000"/>
              </a:lnSpc>
            </a:pPr>
            <a:r>
              <a:rPr lang="fr-FR" sz="1400" b="1" dirty="0"/>
              <a:t>%Native American CVAP-DOJ: </a:t>
            </a:r>
            <a:r>
              <a:rPr lang="fr-FR" sz="1400" dirty="0"/>
              <a:t>1.04%</a:t>
            </a:r>
            <a:r>
              <a:rPr lang="fr-FR" sz="1400" b="1" dirty="0"/>
              <a:t> </a:t>
            </a:r>
          </a:p>
          <a:p>
            <a:pPr>
              <a:lnSpc>
                <a:spcPct val="90000"/>
              </a:lnSpc>
            </a:pPr>
            <a:r>
              <a:rPr lang="fr-FR" sz="1400" b="1" dirty="0"/>
              <a:t>%NL-White CVAP: </a:t>
            </a:r>
            <a:r>
              <a:rPr lang="fr-FR" sz="1400" dirty="0"/>
              <a:t>38.96%</a:t>
            </a:r>
          </a:p>
          <a:p>
            <a:pPr>
              <a:lnSpc>
                <a:spcPct val="90000"/>
              </a:lnSpc>
            </a:pPr>
            <a:endParaRPr lang="en-US" sz="1400" b="1" dirty="0"/>
          </a:p>
          <a:p>
            <a:pPr>
              <a:lnSpc>
                <a:spcPct val="90000"/>
              </a:lnSpc>
            </a:pPr>
            <a:r>
              <a:rPr lang="en-US" sz="1400" b="1" dirty="0"/>
              <a:t>Latino Influence District </a:t>
            </a:r>
          </a:p>
          <a:p>
            <a:pPr marL="114300" indent="0">
              <a:lnSpc>
                <a:spcPct val="90000"/>
              </a:lnSpc>
              <a:buNone/>
            </a:pPr>
            <a:endParaRPr lang="en-US" sz="1400" b="1" dirty="0"/>
          </a:p>
          <a:p>
            <a:pPr>
              <a:lnSpc>
                <a:spcPct val="90000"/>
              </a:lnSpc>
            </a:pPr>
            <a:r>
              <a:rPr lang="en-US" sz="1400" b="1" dirty="0"/>
              <a:t>Counties: </a:t>
            </a:r>
            <a:r>
              <a:rPr lang="en-US" sz="1400" dirty="0"/>
              <a:t>San Joaquin (split), Stanislaus (split)</a:t>
            </a:r>
          </a:p>
          <a:p>
            <a:pPr>
              <a:lnSpc>
                <a:spcPct val="90000"/>
              </a:lnSpc>
            </a:pPr>
            <a:endParaRPr lang="en-US" sz="1400" dirty="0"/>
          </a:p>
          <a:p>
            <a:pPr>
              <a:lnSpc>
                <a:spcPct val="90000"/>
              </a:lnSpc>
            </a:pPr>
            <a:r>
              <a:rPr lang="en-US" sz="1400" b="1" dirty="0"/>
              <a:t>Cities/Communities: </a:t>
            </a:r>
            <a:r>
              <a:rPr lang="en-US" sz="1200" dirty="0"/>
              <a:t>Tracy, Lodi, Lathrop, Manteca, Stockton, Lincoln Village, Morada, </a:t>
            </a:r>
            <a:r>
              <a:rPr lang="en-US" sz="1200" dirty="0" err="1"/>
              <a:t>Terminous</a:t>
            </a:r>
            <a:r>
              <a:rPr lang="en-US" sz="1200" dirty="0"/>
              <a:t>, Thornton, Collierville, Woodbridge, Del Rio, Salida, Riverbank, Turlock (split - southern portion), Keyes, Ceres, </a:t>
            </a:r>
            <a:r>
              <a:rPr lang="en-US" sz="1200" dirty="0" err="1"/>
              <a:t>Bystrom</a:t>
            </a:r>
            <a:r>
              <a:rPr lang="en-US" sz="1200" dirty="0"/>
              <a:t>, West Modesto, Patterson, Newman, Crows Landing, Diablo Grande</a:t>
            </a:r>
            <a:endParaRPr lang="en-US" sz="1200" b="1" dirty="0"/>
          </a:p>
          <a:p>
            <a:pPr>
              <a:lnSpc>
                <a:spcPct val="90000"/>
              </a:lnSpc>
            </a:pPr>
            <a:endParaRPr lang="en-US" sz="1400" dirty="0"/>
          </a:p>
          <a:p>
            <a:pPr>
              <a:lnSpc>
                <a:spcPct val="90000"/>
              </a:lnSpc>
            </a:pPr>
            <a:r>
              <a:rPr lang="en-US" sz="1400" b="1" dirty="0"/>
              <a:t>Nesting: </a:t>
            </a:r>
            <a:r>
              <a:rPr lang="en-US" sz="1400" dirty="0"/>
              <a:t>Assembly Districts 13 &amp; 23</a:t>
            </a:r>
            <a:endParaRPr lang="en-US" sz="1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90213" y="1719071"/>
            <a:ext cx="5866148" cy="4838802"/>
          </a:xfrm>
          <a:prstGeom prst="rect">
            <a:avLst/>
          </a:prstGeom>
        </p:spPr>
      </p:pic>
    </p:spTree>
    <p:extLst>
      <p:ext uri="{BB962C8B-B14F-4D97-AF65-F5344CB8AC3E}">
        <p14:creationId xmlns:p14="http://schemas.microsoft.com/office/powerpoint/2010/main" val="2893378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5 - Details</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7" cy="4406900"/>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6218726" y="1719263"/>
            <a:ext cx="5342547" cy="4406900"/>
          </a:xfrm>
        </p:spPr>
      </p:pic>
    </p:spTree>
    <p:extLst>
      <p:ext uri="{BB962C8B-B14F-4D97-AF65-F5344CB8AC3E}">
        <p14:creationId xmlns:p14="http://schemas.microsoft.com/office/powerpoint/2010/main" val="2559680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B16E4-AE3E-457F-B248-5A7CFB66E507}"/>
              </a:ext>
            </a:extLst>
          </p:cNvPr>
          <p:cNvSpPr>
            <a:spLocks noGrp="1"/>
          </p:cNvSpPr>
          <p:nvPr>
            <p:ph type="title"/>
          </p:nvPr>
        </p:nvSpPr>
        <p:spPr/>
        <p:txBody>
          <a:bodyPr/>
          <a:lstStyle/>
          <a:p>
            <a:r>
              <a:rPr lang="en-US">
                <a:ea typeface="+mj-lt"/>
                <a:cs typeface="+mj-lt"/>
              </a:rPr>
              <a:t>About MALDEF</a:t>
            </a:r>
          </a:p>
        </p:txBody>
      </p:sp>
      <p:sp>
        <p:nvSpPr>
          <p:cNvPr id="3" name="Content Placeholder 2">
            <a:extLst>
              <a:ext uri="{FF2B5EF4-FFF2-40B4-BE49-F238E27FC236}">
                <a16:creationId xmlns:a16="http://schemas.microsoft.com/office/drawing/2014/main" id="{9C3C7C81-1FE6-40DF-83E6-495542B45021}"/>
              </a:ext>
            </a:extLst>
          </p:cNvPr>
          <p:cNvSpPr>
            <a:spLocks noGrp="1"/>
          </p:cNvSpPr>
          <p:nvPr>
            <p:ph idx="1"/>
          </p:nvPr>
        </p:nvSpPr>
        <p:spPr/>
        <p:txBody>
          <a:bodyPr/>
          <a:lstStyle/>
          <a:p>
            <a:r>
              <a:rPr lang="en-US" sz="2000" dirty="0"/>
              <a:t>Founded in 1968, MALDEF is the nation’s leading Latino legal civil rights organization. Often described as the “law firm of the Latino community,” MALDEF promotes social change through advocacy, communications, community education, and litigation in the areas of education, employment, immigrant rights, and political access.</a:t>
            </a:r>
          </a:p>
          <a:p>
            <a:endParaRPr lang="en-US" sz="2000" dirty="0"/>
          </a:p>
          <a:p>
            <a:r>
              <a:rPr lang="en-US" sz="2000" dirty="0"/>
              <a:t>MALDEF National Redistricting Program </a:t>
            </a:r>
          </a:p>
          <a:p>
            <a:pPr marL="639445" lvl="1"/>
            <a:r>
              <a:rPr lang="en-US" dirty="0">
                <a:ea typeface="+mn-lt"/>
                <a:cs typeface="+mn-lt"/>
              </a:rPr>
              <a:t>Multiple state redistricting strategy from coast to coast</a:t>
            </a:r>
          </a:p>
          <a:p>
            <a:pPr marL="639445" lvl="1"/>
            <a:r>
              <a:rPr lang="en-US" dirty="0">
                <a:ea typeface="+mn-lt"/>
                <a:cs typeface="+mn-lt"/>
              </a:rPr>
              <a:t>Regional Teams of Attorneys, Organizers, &amp; GIS Analysts</a:t>
            </a:r>
          </a:p>
          <a:p>
            <a:pPr marL="639445" lvl="1"/>
            <a:r>
              <a:rPr lang="en-US" dirty="0">
                <a:ea typeface="+mn-lt"/>
                <a:cs typeface="+mn-lt"/>
              </a:rPr>
              <a:t>Focus on Latino opportunities to elect candidates of choice on statewide and local levels</a:t>
            </a:r>
            <a:endParaRPr lang="en-US" sz="1600" dirty="0"/>
          </a:p>
          <a:p>
            <a:endParaRPr lang="en-US" sz="2000" dirty="0"/>
          </a:p>
        </p:txBody>
      </p:sp>
    </p:spTree>
    <p:extLst>
      <p:ext uri="{BB962C8B-B14F-4D97-AF65-F5344CB8AC3E}">
        <p14:creationId xmlns:p14="http://schemas.microsoft.com/office/powerpoint/2010/main" val="8643961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5 - Nesting</a:t>
            </a: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7" cy="4406900"/>
          </a:xfrm>
        </p:spPr>
      </p:pic>
      <p:sp>
        <p:nvSpPr>
          <p:cNvPr id="3" name="Content Placeholder 2"/>
          <p:cNvSpPr>
            <a:spLocks noGrp="1"/>
          </p:cNvSpPr>
          <p:nvPr>
            <p:ph sz="half" idx="2"/>
          </p:nvPr>
        </p:nvSpPr>
        <p:spPr/>
        <p:txBody>
          <a:bodyPr/>
          <a:lstStyle/>
          <a:p>
            <a:r>
              <a:rPr lang="en-US" dirty="0"/>
              <a:t>SD 5 is a nest of AD 13 and AD 23</a:t>
            </a:r>
          </a:p>
        </p:txBody>
      </p:sp>
    </p:spTree>
    <p:extLst>
      <p:ext uri="{BB962C8B-B14F-4D97-AF65-F5344CB8AC3E}">
        <p14:creationId xmlns:p14="http://schemas.microsoft.com/office/powerpoint/2010/main" val="506131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50128" y="408373"/>
            <a:ext cx="8260672" cy="1039427"/>
          </a:xfrm>
        </p:spPr>
        <p:txBody>
          <a:bodyPr anchor="ctr">
            <a:normAutofit/>
          </a:bodyPr>
          <a:lstStyle/>
          <a:p>
            <a:r>
              <a:rPr lang="en-US" dirty="0"/>
              <a:t>MALDEF SD 12</a:t>
            </a:r>
          </a:p>
        </p:txBody>
      </p:sp>
      <p:sp>
        <p:nvSpPr>
          <p:cNvPr id="9" name="Content Placeholder 8"/>
          <p:cNvSpPr>
            <a:spLocks noGrp="1"/>
          </p:cNvSpPr>
          <p:nvPr>
            <p:ph sz="half" idx="2"/>
          </p:nvPr>
        </p:nvSpPr>
        <p:spPr>
          <a:xfrm>
            <a:off x="6172199" y="1719071"/>
            <a:ext cx="5629587" cy="4838802"/>
          </a:xfrm>
        </p:spPr>
        <p:txBody>
          <a:bodyPr wrap="square" anchor="ctr">
            <a:normAutofit lnSpcReduction="10000"/>
          </a:bodyPr>
          <a:lstStyle/>
          <a:p>
            <a:pPr>
              <a:lnSpc>
                <a:spcPct val="90000"/>
              </a:lnSpc>
            </a:pPr>
            <a:r>
              <a:rPr lang="fr-FR" sz="1400" b="1" dirty="0"/>
              <a:t>Total Population: </a:t>
            </a:r>
            <a:r>
              <a:rPr lang="fr-FR" sz="1400" dirty="0"/>
              <a:t>1,008,435</a:t>
            </a:r>
          </a:p>
          <a:p>
            <a:pPr>
              <a:lnSpc>
                <a:spcPct val="90000"/>
              </a:lnSpc>
            </a:pPr>
            <a:r>
              <a:rPr lang="fr-FR" sz="1400" b="1" dirty="0" err="1"/>
              <a:t>Deviation</a:t>
            </a:r>
            <a:r>
              <a:rPr lang="fr-FR" sz="1400" b="1" dirty="0"/>
              <a:t>: </a:t>
            </a:r>
            <a:r>
              <a:rPr lang="fr-FR" sz="1400" dirty="0"/>
              <a:t>20,349</a:t>
            </a:r>
          </a:p>
          <a:p>
            <a:pPr>
              <a:lnSpc>
                <a:spcPct val="90000"/>
              </a:lnSpc>
            </a:pPr>
            <a:r>
              <a:rPr lang="fr-FR" sz="1400" b="1" dirty="0"/>
              <a:t>%</a:t>
            </a:r>
            <a:r>
              <a:rPr lang="fr-FR" sz="1400" b="1" dirty="0" err="1"/>
              <a:t>Deviation</a:t>
            </a:r>
            <a:r>
              <a:rPr lang="fr-FR" sz="1400" b="1" dirty="0"/>
              <a:t>: </a:t>
            </a:r>
            <a:r>
              <a:rPr lang="fr-FR" sz="1400" dirty="0"/>
              <a:t>2.06%</a:t>
            </a:r>
          </a:p>
          <a:p>
            <a:pPr>
              <a:lnSpc>
                <a:spcPct val="90000"/>
              </a:lnSpc>
            </a:pPr>
            <a:r>
              <a:rPr lang="fr-FR" sz="1400" b="1" dirty="0"/>
              <a:t>%Latino CVAP:</a:t>
            </a:r>
            <a:r>
              <a:rPr lang="fr-FR" sz="1400" dirty="0"/>
              <a:t> 43.11%</a:t>
            </a:r>
          </a:p>
          <a:p>
            <a:pPr>
              <a:lnSpc>
                <a:spcPct val="90000"/>
              </a:lnSpc>
            </a:pPr>
            <a:r>
              <a:rPr lang="fr-FR" sz="1400" b="1" dirty="0"/>
              <a:t>%Black CVAP-DOJ: </a:t>
            </a:r>
            <a:r>
              <a:rPr lang="fr-FR" sz="1400" dirty="0"/>
              <a:t>2.66%</a:t>
            </a:r>
          </a:p>
          <a:p>
            <a:pPr>
              <a:lnSpc>
                <a:spcPct val="90000"/>
              </a:lnSpc>
            </a:pPr>
            <a:r>
              <a:rPr lang="fr-FR" sz="1400" b="1" dirty="0"/>
              <a:t>%Asian CVAP-DOJ:</a:t>
            </a:r>
            <a:r>
              <a:rPr lang="fr-FR" sz="1400" dirty="0"/>
              <a:t> 24.18%</a:t>
            </a:r>
          </a:p>
          <a:p>
            <a:pPr>
              <a:lnSpc>
                <a:spcPct val="90000"/>
              </a:lnSpc>
            </a:pPr>
            <a:r>
              <a:rPr lang="fr-FR" sz="1400" b="1" dirty="0"/>
              <a:t>%Native American CVAP-DOJ: </a:t>
            </a:r>
            <a:r>
              <a:rPr lang="fr-FR" sz="1400" dirty="0"/>
              <a:t>0.71%</a:t>
            </a:r>
            <a:r>
              <a:rPr lang="fr-FR" sz="1400" b="1" dirty="0"/>
              <a:t> </a:t>
            </a:r>
          </a:p>
          <a:p>
            <a:pPr>
              <a:lnSpc>
                <a:spcPct val="90000"/>
              </a:lnSpc>
            </a:pPr>
            <a:r>
              <a:rPr lang="fr-FR" sz="1400" b="1" dirty="0"/>
              <a:t>%NL-White CVAP: </a:t>
            </a:r>
            <a:r>
              <a:rPr lang="fr-FR" sz="1400" dirty="0"/>
              <a:t>28.23%</a:t>
            </a:r>
          </a:p>
          <a:p>
            <a:pPr>
              <a:lnSpc>
                <a:spcPct val="90000"/>
              </a:lnSpc>
            </a:pPr>
            <a:endParaRPr lang="en-US" sz="1400" b="1" dirty="0"/>
          </a:p>
          <a:p>
            <a:pPr>
              <a:lnSpc>
                <a:spcPct val="90000"/>
              </a:lnSpc>
            </a:pPr>
            <a:r>
              <a:rPr lang="en-US" sz="1400" b="1" dirty="0"/>
              <a:t>Latino Influence District </a:t>
            </a:r>
          </a:p>
          <a:p>
            <a:pPr marL="114300" indent="0">
              <a:lnSpc>
                <a:spcPct val="90000"/>
              </a:lnSpc>
              <a:buNone/>
            </a:pPr>
            <a:endParaRPr lang="en-US" sz="1400" b="1" dirty="0"/>
          </a:p>
          <a:p>
            <a:pPr>
              <a:lnSpc>
                <a:spcPct val="90000"/>
              </a:lnSpc>
            </a:pPr>
            <a:r>
              <a:rPr lang="en-US" sz="1400" b="1" dirty="0"/>
              <a:t>Counties: </a:t>
            </a:r>
            <a:r>
              <a:rPr lang="en-US" sz="1400" dirty="0"/>
              <a:t>San Benito, Monterey (split), Santa Cruz (split), Santa Clara (split)</a:t>
            </a:r>
          </a:p>
          <a:p>
            <a:pPr>
              <a:lnSpc>
                <a:spcPct val="90000"/>
              </a:lnSpc>
            </a:pPr>
            <a:endParaRPr lang="en-US" sz="1400" dirty="0"/>
          </a:p>
          <a:p>
            <a:pPr>
              <a:lnSpc>
                <a:spcPct val="90000"/>
              </a:lnSpc>
            </a:pPr>
            <a:r>
              <a:rPr lang="en-US" sz="1400" b="1" dirty="0"/>
              <a:t>Cities/Communities: </a:t>
            </a:r>
            <a:r>
              <a:rPr lang="en-US" sz="1200" dirty="0"/>
              <a:t>Salinas, </a:t>
            </a:r>
            <a:r>
              <a:rPr lang="en-US" sz="1200" dirty="0" err="1"/>
              <a:t>Boronda</a:t>
            </a:r>
            <a:r>
              <a:rPr lang="en-US" sz="1200" dirty="0"/>
              <a:t>, </a:t>
            </a:r>
            <a:r>
              <a:rPr lang="en-US" sz="1200" dirty="0" err="1"/>
              <a:t>Prunedale</a:t>
            </a:r>
            <a:r>
              <a:rPr lang="en-US" sz="1200" dirty="0"/>
              <a:t>, Aromas, Elkhorn, Gilroy, San Martin, San Jose (split), Morgan Hill (split), </a:t>
            </a:r>
            <a:r>
              <a:rPr lang="en-US" sz="1200" dirty="0" err="1"/>
              <a:t>Ridgemark</a:t>
            </a:r>
            <a:r>
              <a:rPr lang="en-US" sz="1200" dirty="0"/>
              <a:t>, Tres </a:t>
            </a:r>
            <a:r>
              <a:rPr lang="en-US" sz="1200" dirty="0" err="1"/>
              <a:t>Pinos</a:t>
            </a:r>
            <a:r>
              <a:rPr lang="en-US" sz="1200" dirty="0"/>
              <a:t>, Soledad, Greenfield, King City, Pine Canyon</a:t>
            </a:r>
          </a:p>
          <a:p>
            <a:pPr>
              <a:lnSpc>
                <a:spcPct val="90000"/>
              </a:lnSpc>
            </a:pPr>
            <a:endParaRPr lang="en-US" sz="1300" dirty="0"/>
          </a:p>
          <a:p>
            <a:pPr>
              <a:lnSpc>
                <a:spcPct val="90000"/>
              </a:lnSpc>
            </a:pPr>
            <a:r>
              <a:rPr lang="en-US" sz="1400" b="1" dirty="0"/>
              <a:t>Other Partner Feedback: </a:t>
            </a:r>
            <a:r>
              <a:rPr lang="en-US" sz="1200" dirty="0"/>
              <a:t>We received feedback from AAAJ about the Alum Rock API Community of Interest</a:t>
            </a:r>
            <a:r>
              <a:rPr lang="en-US" sz="1200" b="1" dirty="0"/>
              <a:t> </a:t>
            </a:r>
            <a:endParaRPr lang="en-US" sz="1200" dirty="0"/>
          </a:p>
          <a:p>
            <a:pPr>
              <a:lnSpc>
                <a:spcPct val="90000"/>
              </a:lnSpc>
            </a:pPr>
            <a:endParaRPr lang="en-US" sz="1300" dirty="0"/>
          </a:p>
          <a:p>
            <a:pPr>
              <a:lnSpc>
                <a:spcPct val="90000"/>
              </a:lnSpc>
            </a:pPr>
            <a:r>
              <a:rPr lang="en-US" sz="1400" b="1" dirty="0"/>
              <a:t>Nesting: </a:t>
            </a:r>
            <a:r>
              <a:rPr lang="en-US" sz="1400" dirty="0"/>
              <a:t>Assembly Districts 27 &amp; 30</a:t>
            </a:r>
            <a:endParaRPr lang="en-US" sz="1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90213" y="1719071"/>
            <a:ext cx="5866148" cy="4838801"/>
          </a:xfrm>
          <a:prstGeom prst="rect">
            <a:avLst/>
          </a:prstGeom>
        </p:spPr>
      </p:pic>
    </p:spTree>
    <p:extLst>
      <p:ext uri="{BB962C8B-B14F-4D97-AF65-F5344CB8AC3E}">
        <p14:creationId xmlns:p14="http://schemas.microsoft.com/office/powerpoint/2010/main" val="2193868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Special Attention Needs to be Made to SD 12</a:t>
            </a:r>
            <a:endParaRPr lang="en-US" dirty="0"/>
          </a:p>
        </p:txBody>
      </p:sp>
      <p:sp>
        <p:nvSpPr>
          <p:cNvPr id="6" name="Content Placeholder 5"/>
          <p:cNvSpPr>
            <a:spLocks noGrp="1"/>
          </p:cNvSpPr>
          <p:nvPr>
            <p:ph idx="1"/>
          </p:nvPr>
        </p:nvSpPr>
        <p:spPr/>
        <p:txBody>
          <a:bodyPr>
            <a:normAutofit fontScale="92500" lnSpcReduction="10000"/>
          </a:bodyPr>
          <a:lstStyle/>
          <a:p>
            <a:r>
              <a:rPr lang="en-US" dirty="0" smtClean="0"/>
              <a:t>Benchmark </a:t>
            </a:r>
            <a:r>
              <a:rPr lang="en-US" dirty="0"/>
              <a:t>SD 12 is a Latino CVAP Majority district which </a:t>
            </a:r>
            <a:r>
              <a:rPr lang="en-US" dirty="0" smtClean="0"/>
              <a:t>elects </a:t>
            </a:r>
            <a:r>
              <a:rPr lang="en-US" dirty="0"/>
              <a:t>a Latino candidate of choice. However, it’s construction which spans the Coastal Mountains to pair the counties of Monterey and San Benito with counties of Merced, Fresno, Madera and Stanislaus impede the effectiveness or creation of additional Latino Majority CVAP districts which can effectively elect candidates of choice.  </a:t>
            </a:r>
            <a:endParaRPr lang="en-US" dirty="0" smtClean="0"/>
          </a:p>
          <a:p>
            <a:r>
              <a:rPr lang="en-US" dirty="0" smtClean="0"/>
              <a:t>The </a:t>
            </a:r>
            <a:r>
              <a:rPr lang="en-US" dirty="0"/>
              <a:t>MALDEF Senate plan creates two new opportunities for the Central Valley in MALDEF SDs 16 and 18.  As part of the area of Benchmark SD 12 was used to create MALDEF SD 16, MALDEF SD 12 was created by nesting MALDEF AD 27 and AD 30, to form a 43% Latino CVAP district which MALDEF believes will continue to elect the Latino candidate of choice for the Monterey and San Benito Latino communities by pairing them with neighbors in Santa Cruz and Santa Clara counties. </a:t>
            </a:r>
          </a:p>
          <a:p>
            <a:endParaRPr lang="en-US" dirty="0"/>
          </a:p>
        </p:txBody>
      </p:sp>
    </p:spTree>
    <p:extLst>
      <p:ext uri="{BB962C8B-B14F-4D97-AF65-F5344CB8AC3E}">
        <p14:creationId xmlns:p14="http://schemas.microsoft.com/office/powerpoint/2010/main" val="2430789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12 - Details</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7" cy="4406899"/>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6218726" y="1719263"/>
            <a:ext cx="5342547" cy="4406899"/>
          </a:xfrm>
        </p:spPr>
      </p:pic>
    </p:spTree>
    <p:extLst>
      <p:ext uri="{BB962C8B-B14F-4D97-AF65-F5344CB8AC3E}">
        <p14:creationId xmlns:p14="http://schemas.microsoft.com/office/powerpoint/2010/main" val="2366635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12 - Details</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rcRect/>
          <a:stretch/>
        </p:blipFill>
        <p:spPr>
          <a:xfrm>
            <a:off x="3099728" y="1685376"/>
            <a:ext cx="5992543" cy="4943060"/>
          </a:xfrm>
        </p:spPr>
      </p:pic>
    </p:spTree>
    <p:extLst>
      <p:ext uri="{BB962C8B-B14F-4D97-AF65-F5344CB8AC3E}">
        <p14:creationId xmlns:p14="http://schemas.microsoft.com/office/powerpoint/2010/main" val="1941095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12 - Nesting</a:t>
            </a: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7" cy="4406899"/>
          </a:xfrm>
        </p:spPr>
      </p:pic>
      <p:sp>
        <p:nvSpPr>
          <p:cNvPr id="3" name="Content Placeholder 2"/>
          <p:cNvSpPr>
            <a:spLocks noGrp="1"/>
          </p:cNvSpPr>
          <p:nvPr>
            <p:ph sz="half" idx="2"/>
          </p:nvPr>
        </p:nvSpPr>
        <p:spPr/>
        <p:txBody>
          <a:bodyPr/>
          <a:lstStyle/>
          <a:p>
            <a:r>
              <a:rPr lang="en-US" dirty="0"/>
              <a:t>SD 12 is a nest of AD 27 and AD 30</a:t>
            </a:r>
          </a:p>
        </p:txBody>
      </p:sp>
    </p:spTree>
    <p:extLst>
      <p:ext uri="{BB962C8B-B14F-4D97-AF65-F5344CB8AC3E}">
        <p14:creationId xmlns:p14="http://schemas.microsoft.com/office/powerpoint/2010/main" val="31182516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14</a:t>
            </a:r>
          </a:p>
        </p:txBody>
      </p:sp>
      <p:pic>
        <p:nvPicPr>
          <p:cNvPr id="10" name="Content Placeholder 9" descr="Map&#10;&#10;Description automatically generated">
            <a:extLst>
              <a:ext uri="{FF2B5EF4-FFF2-40B4-BE49-F238E27FC236}">
                <a16:creationId xmlns:a16="http://schemas.microsoft.com/office/drawing/2014/main" id="{6922E5FD-14E8-2F4B-9140-A41C637EDF03}"/>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9451" y="1719263"/>
            <a:ext cx="5342547" cy="4406900"/>
          </a:xfrm>
        </p:spPr>
      </p:pic>
      <p:sp>
        <p:nvSpPr>
          <p:cNvPr id="9" name="Content Placeholder 8"/>
          <p:cNvSpPr>
            <a:spLocks noGrp="1"/>
          </p:cNvSpPr>
          <p:nvPr>
            <p:ph sz="half" idx="2"/>
          </p:nvPr>
        </p:nvSpPr>
        <p:spPr/>
        <p:txBody>
          <a:bodyPr wrap="square" anchor="ctr">
            <a:normAutofit lnSpcReduction="10000"/>
          </a:bodyPr>
          <a:lstStyle/>
          <a:p>
            <a:pPr>
              <a:lnSpc>
                <a:spcPct val="90000"/>
              </a:lnSpc>
            </a:pPr>
            <a:r>
              <a:rPr lang="fr-FR" sz="1400" b="1" dirty="0"/>
              <a:t>Total Population: </a:t>
            </a:r>
            <a:r>
              <a:rPr lang="fr-FR" sz="1400" dirty="0"/>
              <a:t>960,800</a:t>
            </a:r>
            <a:r>
              <a:rPr lang="fr-FR" sz="1400" b="1" dirty="0"/>
              <a:t> </a:t>
            </a:r>
            <a:endParaRPr lang="fr-FR" sz="1400" dirty="0"/>
          </a:p>
          <a:p>
            <a:pPr>
              <a:lnSpc>
                <a:spcPct val="90000"/>
              </a:lnSpc>
            </a:pPr>
            <a:r>
              <a:rPr lang="fr-FR" sz="1400" b="1" dirty="0" err="1"/>
              <a:t>Deviation</a:t>
            </a:r>
            <a:r>
              <a:rPr lang="fr-FR" sz="1400" b="1" dirty="0"/>
              <a:t>: </a:t>
            </a:r>
            <a:r>
              <a:rPr lang="fr-FR" sz="1400" dirty="0"/>
              <a:t>-27,286</a:t>
            </a:r>
          </a:p>
          <a:p>
            <a:pPr>
              <a:lnSpc>
                <a:spcPct val="90000"/>
              </a:lnSpc>
            </a:pPr>
            <a:r>
              <a:rPr lang="fr-FR" sz="1400" b="1" dirty="0"/>
              <a:t>%</a:t>
            </a:r>
            <a:r>
              <a:rPr lang="fr-FR" sz="1400" b="1" dirty="0" err="1"/>
              <a:t>Deviation</a:t>
            </a:r>
            <a:r>
              <a:rPr lang="fr-FR" sz="1400" b="1" dirty="0"/>
              <a:t>: </a:t>
            </a:r>
            <a:r>
              <a:rPr lang="fr-FR" sz="1400" dirty="0"/>
              <a:t>-2.76%</a:t>
            </a:r>
          </a:p>
          <a:p>
            <a:pPr>
              <a:lnSpc>
                <a:spcPct val="90000"/>
              </a:lnSpc>
            </a:pPr>
            <a:r>
              <a:rPr lang="fr-FR" sz="1400" b="1" dirty="0"/>
              <a:t>%Latino CVAP:</a:t>
            </a:r>
            <a:r>
              <a:rPr lang="fr-FR" sz="1400" dirty="0"/>
              <a:t> 53.19%</a:t>
            </a:r>
          </a:p>
          <a:p>
            <a:pPr>
              <a:lnSpc>
                <a:spcPct val="90000"/>
              </a:lnSpc>
            </a:pPr>
            <a:r>
              <a:rPr lang="fr-FR" sz="1400" b="1" dirty="0"/>
              <a:t>%Black CVAP-DOJ: </a:t>
            </a:r>
            <a:r>
              <a:rPr lang="fr-FR" sz="1400" dirty="0"/>
              <a:t>6.13%</a:t>
            </a:r>
          </a:p>
          <a:p>
            <a:pPr>
              <a:lnSpc>
                <a:spcPct val="90000"/>
              </a:lnSpc>
            </a:pPr>
            <a:r>
              <a:rPr lang="fr-FR" sz="1400" b="1" dirty="0"/>
              <a:t>%Asian CVAP-DOJ:</a:t>
            </a:r>
            <a:r>
              <a:rPr lang="fr-FR" sz="1400" dirty="0"/>
              <a:t> 9.18%</a:t>
            </a:r>
          </a:p>
          <a:p>
            <a:pPr>
              <a:lnSpc>
                <a:spcPct val="90000"/>
              </a:lnSpc>
            </a:pPr>
            <a:r>
              <a:rPr lang="fr-FR" sz="1400" b="1" dirty="0"/>
              <a:t>%Native American CVAP-DOJ: </a:t>
            </a:r>
            <a:r>
              <a:rPr lang="fr-FR" sz="1400" dirty="0"/>
              <a:t>1.18% </a:t>
            </a:r>
          </a:p>
          <a:p>
            <a:pPr>
              <a:lnSpc>
                <a:spcPct val="90000"/>
              </a:lnSpc>
            </a:pPr>
            <a:r>
              <a:rPr lang="fr-FR" sz="1400" b="1" dirty="0"/>
              <a:t>%NL-White CVAP: </a:t>
            </a:r>
            <a:r>
              <a:rPr lang="fr-FR" sz="1400" dirty="0"/>
              <a:t>29.49%</a:t>
            </a:r>
          </a:p>
          <a:p>
            <a:pPr>
              <a:lnSpc>
                <a:spcPct val="90000"/>
              </a:lnSpc>
            </a:pPr>
            <a:endParaRPr lang="en-US" sz="1400" b="1" dirty="0"/>
          </a:p>
          <a:p>
            <a:pPr>
              <a:lnSpc>
                <a:spcPct val="90000"/>
              </a:lnSpc>
            </a:pPr>
            <a:r>
              <a:rPr lang="en-US" sz="1400" b="1" dirty="0"/>
              <a:t>Latino Majority District </a:t>
            </a:r>
          </a:p>
          <a:p>
            <a:pPr>
              <a:lnSpc>
                <a:spcPct val="90000"/>
              </a:lnSpc>
            </a:pPr>
            <a:r>
              <a:rPr lang="en-US" sz="1400" b="1" dirty="0"/>
              <a:t>Latino Opportunity District </a:t>
            </a:r>
          </a:p>
          <a:p>
            <a:pPr>
              <a:lnSpc>
                <a:spcPct val="90000"/>
              </a:lnSpc>
            </a:pPr>
            <a:endParaRPr lang="en-US" sz="1400" b="1" dirty="0"/>
          </a:p>
          <a:p>
            <a:pPr>
              <a:lnSpc>
                <a:spcPct val="90000"/>
              </a:lnSpc>
            </a:pPr>
            <a:r>
              <a:rPr lang="en-US" sz="1400" b="1" dirty="0"/>
              <a:t>Counties: </a:t>
            </a:r>
            <a:r>
              <a:rPr lang="en-US" sz="1400" dirty="0"/>
              <a:t>Merced, Madera (split), Fresno (split)</a:t>
            </a:r>
          </a:p>
          <a:p>
            <a:pPr>
              <a:lnSpc>
                <a:spcPct val="90000"/>
              </a:lnSpc>
            </a:pPr>
            <a:endParaRPr lang="en-US" sz="1400" dirty="0"/>
          </a:p>
          <a:p>
            <a:pPr>
              <a:lnSpc>
                <a:spcPct val="90000"/>
              </a:lnSpc>
            </a:pPr>
            <a:r>
              <a:rPr lang="en-US" sz="1400" b="1" dirty="0"/>
              <a:t>Cities/Communities: </a:t>
            </a:r>
            <a:r>
              <a:rPr lang="en-US" sz="1400" dirty="0"/>
              <a:t>Chowchilla, </a:t>
            </a:r>
            <a:r>
              <a:rPr lang="en-US" sz="1400" dirty="0" err="1"/>
              <a:t>Fairmead</a:t>
            </a:r>
            <a:r>
              <a:rPr lang="en-US" sz="1400" dirty="0"/>
              <a:t>, Madera Acres, Madera, </a:t>
            </a:r>
            <a:r>
              <a:rPr lang="en-US" sz="1400" dirty="0" err="1"/>
              <a:t>Parksdale</a:t>
            </a:r>
            <a:r>
              <a:rPr lang="en-US" sz="1400" dirty="0"/>
              <a:t>, Parkwood, Fresno, Mayfair, Sunnyside, </a:t>
            </a:r>
            <a:r>
              <a:rPr lang="en-US" sz="1400" dirty="0" err="1"/>
              <a:t>Calwa</a:t>
            </a:r>
            <a:r>
              <a:rPr lang="en-US" sz="1400" dirty="0"/>
              <a:t>, Easton, Fowler, Selma, Merced, Livingston</a:t>
            </a:r>
          </a:p>
          <a:p>
            <a:pPr>
              <a:lnSpc>
                <a:spcPct val="90000"/>
              </a:lnSpc>
            </a:pPr>
            <a:endParaRPr lang="en-US" sz="1400" dirty="0"/>
          </a:p>
          <a:p>
            <a:pPr>
              <a:lnSpc>
                <a:spcPct val="90000"/>
              </a:lnSpc>
            </a:pPr>
            <a:r>
              <a:rPr lang="en-US" sz="1400" b="1" dirty="0"/>
              <a:t>Nesting: </a:t>
            </a:r>
            <a:r>
              <a:rPr lang="en-US" sz="1400" dirty="0" smtClean="0"/>
              <a:t>Assembly Districts 21 &amp; 31</a:t>
            </a:r>
            <a:endParaRPr lang="en-US" sz="1400" b="1" dirty="0"/>
          </a:p>
        </p:txBody>
      </p:sp>
    </p:spTree>
    <p:extLst>
      <p:ext uri="{BB962C8B-B14F-4D97-AF65-F5344CB8AC3E}">
        <p14:creationId xmlns:p14="http://schemas.microsoft.com/office/powerpoint/2010/main" val="2811592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14 - Details</a:t>
            </a:r>
          </a:p>
        </p:txBody>
      </p:sp>
      <p:pic>
        <p:nvPicPr>
          <p:cNvPr id="5" name="Content Placeholder 4" descr="Map&#10;&#10;Description automatically generated">
            <a:extLst>
              <a:ext uri="{FF2B5EF4-FFF2-40B4-BE49-F238E27FC236}">
                <a16:creationId xmlns:a16="http://schemas.microsoft.com/office/drawing/2014/main" id="{5C7020A4-3B09-F34A-BFC7-38CDA8A34340}"/>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89451" y="1719263"/>
            <a:ext cx="5342547" cy="4406900"/>
          </a:xfrm>
        </p:spPr>
      </p:pic>
      <p:pic>
        <p:nvPicPr>
          <p:cNvPr id="10" name="Content Placeholder 9" descr="Map&#10;&#10;Description automatically generated">
            <a:extLst>
              <a:ext uri="{FF2B5EF4-FFF2-40B4-BE49-F238E27FC236}">
                <a16:creationId xmlns:a16="http://schemas.microsoft.com/office/drawing/2014/main" id="{475FBBF9-6A77-B942-B144-E9D77496090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18726" y="1719263"/>
            <a:ext cx="5342547" cy="4406900"/>
          </a:xfrm>
        </p:spPr>
      </p:pic>
    </p:spTree>
    <p:extLst>
      <p:ext uri="{BB962C8B-B14F-4D97-AF65-F5344CB8AC3E}">
        <p14:creationId xmlns:p14="http://schemas.microsoft.com/office/powerpoint/2010/main" val="960497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14 - Nesting</a:t>
            </a:r>
          </a:p>
        </p:txBody>
      </p:sp>
      <p:pic>
        <p:nvPicPr>
          <p:cNvPr id="8" name="Content Placeholder 7" descr="Map&#10;&#10;Description automatically generated">
            <a:extLst>
              <a:ext uri="{FF2B5EF4-FFF2-40B4-BE49-F238E27FC236}">
                <a16:creationId xmlns:a16="http://schemas.microsoft.com/office/drawing/2014/main" id="{D775D4B3-9E7C-644B-BB71-5A653F7F38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2700" y="1817914"/>
            <a:ext cx="5419093" cy="4373563"/>
          </a:xfrm>
        </p:spPr>
      </p:pic>
      <p:sp>
        <p:nvSpPr>
          <p:cNvPr id="2" name="TextBox 1"/>
          <p:cNvSpPr txBox="1"/>
          <p:nvPr/>
        </p:nvSpPr>
        <p:spPr>
          <a:xfrm>
            <a:off x="6426927" y="1817914"/>
            <a:ext cx="5155474" cy="867930"/>
          </a:xfrm>
          <a:prstGeom prst="rect">
            <a:avLst/>
          </a:prstGeom>
          <a:noFill/>
        </p:spPr>
        <p:txBody>
          <a:bodyPr wrap="square" rtlCol="0">
            <a:spAutoFit/>
          </a:bodyPr>
          <a:lstStyle/>
          <a:p>
            <a:pPr marL="285750" indent="-285750">
              <a:lnSpc>
                <a:spcPct val="90000"/>
              </a:lnSpc>
              <a:buFont typeface="Arial" panose="020B0604020202020204" pitchFamily="34" charset="0"/>
              <a:buChar char="•"/>
            </a:pPr>
            <a:r>
              <a:rPr lang="en-US" sz="2800" dirty="0" smtClean="0">
                <a:solidFill>
                  <a:schemeClr val="tx2"/>
                </a:solidFill>
              </a:rPr>
              <a:t>SD 14 is a nesting of AD </a:t>
            </a:r>
            <a:r>
              <a:rPr lang="en-US" sz="2800" dirty="0">
                <a:solidFill>
                  <a:schemeClr val="tx2"/>
                </a:solidFill>
              </a:rPr>
              <a:t>21 </a:t>
            </a:r>
            <a:r>
              <a:rPr lang="en-US" sz="2800" dirty="0" smtClean="0">
                <a:solidFill>
                  <a:schemeClr val="tx2"/>
                </a:solidFill>
              </a:rPr>
              <a:t>and </a:t>
            </a:r>
            <a:r>
              <a:rPr lang="en-US" sz="2800" dirty="0">
                <a:solidFill>
                  <a:schemeClr val="tx2"/>
                </a:solidFill>
              </a:rPr>
              <a:t>AD 31</a:t>
            </a:r>
            <a:endParaRPr lang="en-US" sz="2800" b="1" dirty="0">
              <a:solidFill>
                <a:schemeClr val="tx2"/>
              </a:solidFill>
            </a:endParaRPr>
          </a:p>
        </p:txBody>
      </p:sp>
    </p:spTree>
    <p:extLst>
      <p:ext uri="{BB962C8B-B14F-4D97-AF65-F5344CB8AC3E}">
        <p14:creationId xmlns:p14="http://schemas.microsoft.com/office/powerpoint/2010/main" val="11341251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16</a:t>
            </a:r>
          </a:p>
        </p:txBody>
      </p:sp>
      <p:sp>
        <p:nvSpPr>
          <p:cNvPr id="9" name="Content Placeholder 8"/>
          <p:cNvSpPr>
            <a:spLocks noGrp="1"/>
          </p:cNvSpPr>
          <p:nvPr>
            <p:ph sz="half" idx="2"/>
          </p:nvPr>
        </p:nvSpPr>
        <p:spPr/>
        <p:txBody>
          <a:bodyPr wrap="square" anchor="ctr">
            <a:normAutofit fontScale="92500" lnSpcReduction="10000"/>
          </a:bodyPr>
          <a:lstStyle/>
          <a:p>
            <a:pPr>
              <a:lnSpc>
                <a:spcPct val="90000"/>
              </a:lnSpc>
            </a:pPr>
            <a:r>
              <a:rPr lang="fr-FR" sz="1400" b="1" dirty="0"/>
              <a:t>Total Population: </a:t>
            </a:r>
            <a:r>
              <a:rPr lang="fr-FR" sz="1400" dirty="0"/>
              <a:t>970,165</a:t>
            </a:r>
          </a:p>
          <a:p>
            <a:pPr>
              <a:lnSpc>
                <a:spcPct val="90000"/>
              </a:lnSpc>
            </a:pPr>
            <a:r>
              <a:rPr lang="fr-FR" sz="1400" b="1" dirty="0" err="1"/>
              <a:t>Deviation</a:t>
            </a:r>
            <a:r>
              <a:rPr lang="fr-FR" sz="1400" b="1" dirty="0"/>
              <a:t>: </a:t>
            </a:r>
            <a:r>
              <a:rPr lang="fr-FR" sz="1400" dirty="0"/>
              <a:t>-17,971</a:t>
            </a:r>
          </a:p>
          <a:p>
            <a:pPr>
              <a:lnSpc>
                <a:spcPct val="90000"/>
              </a:lnSpc>
            </a:pPr>
            <a:r>
              <a:rPr lang="fr-FR" sz="1400" b="1" dirty="0"/>
              <a:t>%</a:t>
            </a:r>
            <a:r>
              <a:rPr lang="fr-FR" sz="1400" b="1" dirty="0" err="1"/>
              <a:t>Deviation</a:t>
            </a:r>
            <a:r>
              <a:rPr lang="fr-FR" sz="1400" b="1" dirty="0"/>
              <a:t>: </a:t>
            </a:r>
            <a:r>
              <a:rPr lang="fr-FR" sz="1400" dirty="0"/>
              <a:t>-1.81%</a:t>
            </a:r>
          </a:p>
          <a:p>
            <a:pPr>
              <a:lnSpc>
                <a:spcPct val="90000"/>
              </a:lnSpc>
            </a:pPr>
            <a:r>
              <a:rPr lang="fr-FR" sz="1400" b="1" dirty="0"/>
              <a:t>%Latino CVAP:</a:t>
            </a:r>
            <a:r>
              <a:rPr lang="fr-FR" sz="1400" dirty="0"/>
              <a:t> 58.89%</a:t>
            </a:r>
          </a:p>
          <a:p>
            <a:pPr>
              <a:lnSpc>
                <a:spcPct val="90000"/>
              </a:lnSpc>
            </a:pPr>
            <a:r>
              <a:rPr lang="fr-FR" sz="1400" b="1" dirty="0"/>
              <a:t>%Black CVAP-DOJ: </a:t>
            </a:r>
            <a:r>
              <a:rPr lang="fr-FR" sz="1400" dirty="0"/>
              <a:t>5.26%</a:t>
            </a:r>
          </a:p>
          <a:p>
            <a:pPr>
              <a:lnSpc>
                <a:spcPct val="90000"/>
              </a:lnSpc>
            </a:pPr>
            <a:r>
              <a:rPr lang="fr-FR" sz="1400" b="1" dirty="0"/>
              <a:t>%Asian CVAP-DOJ:</a:t>
            </a:r>
            <a:r>
              <a:rPr lang="fr-FR" sz="1400" dirty="0"/>
              <a:t> 4.49%</a:t>
            </a:r>
          </a:p>
          <a:p>
            <a:pPr>
              <a:lnSpc>
                <a:spcPct val="90000"/>
              </a:lnSpc>
            </a:pPr>
            <a:r>
              <a:rPr lang="fr-FR" sz="1400" b="1" dirty="0"/>
              <a:t>%Native American CVAP-DOJ: </a:t>
            </a:r>
            <a:r>
              <a:rPr lang="fr-FR" sz="1400" dirty="0"/>
              <a:t>1.14% </a:t>
            </a:r>
          </a:p>
          <a:p>
            <a:pPr>
              <a:lnSpc>
                <a:spcPct val="90000"/>
              </a:lnSpc>
            </a:pPr>
            <a:r>
              <a:rPr lang="fr-FR" sz="1400" b="1" dirty="0"/>
              <a:t>%NL-White CVAP: </a:t>
            </a:r>
            <a:r>
              <a:rPr lang="fr-FR" sz="1400" dirty="0"/>
              <a:t>29.54%</a:t>
            </a:r>
          </a:p>
          <a:p>
            <a:pPr>
              <a:lnSpc>
                <a:spcPct val="90000"/>
              </a:lnSpc>
            </a:pPr>
            <a:endParaRPr lang="en-US" sz="1400" b="1" dirty="0"/>
          </a:p>
          <a:p>
            <a:pPr>
              <a:lnSpc>
                <a:spcPct val="90000"/>
              </a:lnSpc>
            </a:pPr>
            <a:r>
              <a:rPr lang="en-US" sz="1400" b="1" dirty="0"/>
              <a:t>Latino Majority District </a:t>
            </a:r>
          </a:p>
          <a:p>
            <a:pPr>
              <a:lnSpc>
                <a:spcPct val="90000"/>
              </a:lnSpc>
            </a:pPr>
            <a:r>
              <a:rPr lang="en-US" sz="1400" b="1" dirty="0"/>
              <a:t>Latino Opportunity District </a:t>
            </a:r>
          </a:p>
          <a:p>
            <a:pPr>
              <a:lnSpc>
                <a:spcPct val="90000"/>
              </a:lnSpc>
            </a:pPr>
            <a:endParaRPr lang="en-US" sz="1400" b="1" dirty="0"/>
          </a:p>
          <a:p>
            <a:pPr>
              <a:lnSpc>
                <a:spcPct val="90000"/>
              </a:lnSpc>
            </a:pPr>
            <a:r>
              <a:rPr lang="en-US" sz="1400" b="1" dirty="0"/>
              <a:t>Counties: </a:t>
            </a:r>
            <a:r>
              <a:rPr lang="en-US" sz="1400" dirty="0"/>
              <a:t>Kings (split), Tulare (split), Fresno (split)</a:t>
            </a:r>
          </a:p>
          <a:p>
            <a:pPr marL="114300" indent="0">
              <a:lnSpc>
                <a:spcPct val="90000"/>
              </a:lnSpc>
              <a:buNone/>
            </a:pPr>
            <a:endParaRPr lang="en-US" sz="1400" dirty="0"/>
          </a:p>
          <a:p>
            <a:pPr>
              <a:lnSpc>
                <a:spcPct val="90000"/>
              </a:lnSpc>
            </a:pPr>
            <a:r>
              <a:rPr lang="en-US" sz="1400" b="1" dirty="0"/>
              <a:t>Cities/Communities: </a:t>
            </a:r>
            <a:r>
              <a:rPr lang="en-US" sz="1400" dirty="0"/>
              <a:t>Delano, McFarland, Allensworth, Porterville, East Porterville, Tulare (split), Corcoran, Lemoore, Lemoore Station, Avenal, Wasco, Shafter (split), Arvin, Edison, Bakersfield (split), Lamont, Dinuba, Kingsburg, Goshen, </a:t>
            </a:r>
            <a:r>
              <a:rPr lang="en-US" sz="1400" dirty="0" err="1"/>
              <a:t>Orosi</a:t>
            </a:r>
            <a:r>
              <a:rPr lang="en-US" sz="1400" dirty="0"/>
              <a:t>, Woodlake, Visalia (split), Farmersville, </a:t>
            </a:r>
            <a:r>
              <a:rPr lang="en-US" sz="1400" dirty="0" err="1"/>
              <a:t>Laton</a:t>
            </a:r>
            <a:r>
              <a:rPr lang="en-US" sz="1400" dirty="0"/>
              <a:t>, Orange Cove</a:t>
            </a:r>
          </a:p>
          <a:p>
            <a:pPr>
              <a:lnSpc>
                <a:spcPct val="90000"/>
              </a:lnSpc>
            </a:pPr>
            <a:endParaRPr lang="en-US" sz="1400" dirty="0"/>
          </a:p>
          <a:p>
            <a:pPr>
              <a:lnSpc>
                <a:spcPct val="90000"/>
              </a:lnSpc>
            </a:pPr>
            <a:r>
              <a:rPr lang="en-US" sz="1400" b="1" dirty="0"/>
              <a:t>Nesting: </a:t>
            </a:r>
            <a:r>
              <a:rPr lang="en-US" sz="1400" dirty="0" smtClean="0"/>
              <a:t>Assembly Districts </a:t>
            </a:r>
            <a:r>
              <a:rPr lang="en-US" sz="1400" dirty="0"/>
              <a:t>26 &amp; </a:t>
            </a:r>
            <a:r>
              <a:rPr lang="en-US" sz="1400" dirty="0" smtClean="0"/>
              <a:t>32</a:t>
            </a:r>
            <a:endParaRPr lang="en-US" sz="1400" b="1" dirty="0"/>
          </a:p>
        </p:txBody>
      </p:sp>
      <p:pic>
        <p:nvPicPr>
          <p:cNvPr id="4" name="Content Placeholder 3" descr="Map&#10;&#10;Description automatically generated">
            <a:extLst>
              <a:ext uri="{FF2B5EF4-FFF2-40B4-BE49-F238E27FC236}">
                <a16:creationId xmlns:a16="http://schemas.microsoft.com/office/drawing/2014/main" id="{6FD91046-F890-044D-951D-822B5D07B5D1}"/>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9451" y="1719263"/>
            <a:ext cx="5342547" cy="4406900"/>
          </a:xfrm>
        </p:spPr>
      </p:pic>
    </p:spTree>
    <p:extLst>
      <p:ext uri="{BB962C8B-B14F-4D97-AF65-F5344CB8AC3E}">
        <p14:creationId xmlns:p14="http://schemas.microsoft.com/office/powerpoint/2010/main" val="86638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MALDEF in California</a:t>
            </a:r>
          </a:p>
        </p:txBody>
      </p:sp>
      <p:sp>
        <p:nvSpPr>
          <p:cNvPr id="3" name="Content Placeholder 2"/>
          <p:cNvSpPr>
            <a:spLocks noGrp="1"/>
          </p:cNvSpPr>
          <p:nvPr>
            <p:ph idx="1"/>
          </p:nvPr>
        </p:nvSpPr>
        <p:spPr/>
        <p:txBody>
          <a:bodyPr/>
          <a:lstStyle/>
          <a:p>
            <a:r>
              <a:rPr lang="en-US" dirty="0"/>
              <a:t>Community Education – Co-Hosted 16 workshops</a:t>
            </a:r>
          </a:p>
          <a:p>
            <a:pPr lvl="1"/>
            <a:r>
              <a:rPr lang="en-US" dirty="0"/>
              <a:t>Redistricting 101, How to Participate, and Community of Interest exercises</a:t>
            </a:r>
          </a:p>
          <a:p>
            <a:pPr lvl="1"/>
            <a:r>
              <a:rPr lang="en-US" dirty="0"/>
              <a:t>Received input to inform mapping</a:t>
            </a:r>
          </a:p>
          <a:p>
            <a:pPr lvl="1"/>
            <a:endParaRPr lang="en-US" dirty="0"/>
          </a:p>
          <a:p>
            <a:r>
              <a:rPr lang="en-US" dirty="0"/>
              <a:t>Community Technical Assistance</a:t>
            </a:r>
          </a:p>
          <a:p>
            <a:pPr lvl="1"/>
            <a:r>
              <a:rPr lang="en-US" dirty="0"/>
              <a:t>Provide mapping support or map analysis</a:t>
            </a:r>
          </a:p>
          <a:p>
            <a:pPr lvl="1"/>
            <a:endParaRPr lang="en-US" dirty="0"/>
          </a:p>
          <a:p>
            <a:r>
              <a:rPr lang="en-US" dirty="0"/>
              <a:t>Multiple Collaborations</a:t>
            </a:r>
          </a:p>
          <a:p>
            <a:pPr lvl="1"/>
            <a:r>
              <a:rPr lang="en-US" dirty="0"/>
              <a:t>Unity Mapping Table</a:t>
            </a:r>
          </a:p>
          <a:p>
            <a:pPr lvl="1"/>
            <a:r>
              <a:rPr lang="en-US" dirty="0"/>
              <a:t>Redistricting CA</a:t>
            </a:r>
          </a:p>
          <a:p>
            <a:pPr lvl="1"/>
            <a:r>
              <a:rPr lang="en-US" dirty="0"/>
              <a:t>Various Local Partnerships</a:t>
            </a:r>
          </a:p>
        </p:txBody>
      </p:sp>
    </p:spTree>
    <p:extLst>
      <p:ext uri="{BB962C8B-B14F-4D97-AF65-F5344CB8AC3E}">
        <p14:creationId xmlns:p14="http://schemas.microsoft.com/office/powerpoint/2010/main" val="17442327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16 - Details</a:t>
            </a:r>
          </a:p>
        </p:txBody>
      </p:sp>
      <p:pic>
        <p:nvPicPr>
          <p:cNvPr id="6" name="Content Placeholder 5" descr="Map&#10;&#10;Description automatically generated">
            <a:extLst>
              <a:ext uri="{FF2B5EF4-FFF2-40B4-BE49-F238E27FC236}">
                <a16:creationId xmlns:a16="http://schemas.microsoft.com/office/drawing/2014/main" id="{BF2AD97A-103D-C944-B115-3F4E1A1D2CB3}"/>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89451" y="1719263"/>
            <a:ext cx="5342547" cy="4406900"/>
          </a:xfrm>
        </p:spPr>
      </p:pic>
      <p:pic>
        <p:nvPicPr>
          <p:cNvPr id="9" name="Content Placeholder 8" descr="Map&#10;&#10;Description automatically generated">
            <a:extLst>
              <a:ext uri="{FF2B5EF4-FFF2-40B4-BE49-F238E27FC236}">
                <a16:creationId xmlns:a16="http://schemas.microsoft.com/office/drawing/2014/main" id="{C5292E42-DC2A-C74B-8040-C8FDB51A203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18726" y="1719263"/>
            <a:ext cx="5342547" cy="4406900"/>
          </a:xfrm>
        </p:spPr>
      </p:pic>
    </p:spTree>
    <p:extLst>
      <p:ext uri="{BB962C8B-B14F-4D97-AF65-F5344CB8AC3E}">
        <p14:creationId xmlns:p14="http://schemas.microsoft.com/office/powerpoint/2010/main" val="34943722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16 - Nesting</a:t>
            </a:r>
          </a:p>
        </p:txBody>
      </p:sp>
      <p:pic>
        <p:nvPicPr>
          <p:cNvPr id="4" name="Content Placeholder 3" descr="Map&#10;&#10;Description automatically generated">
            <a:extLst>
              <a:ext uri="{FF2B5EF4-FFF2-40B4-BE49-F238E27FC236}">
                <a16:creationId xmlns:a16="http://schemas.microsoft.com/office/drawing/2014/main" id="{B666A779-84CA-224B-8436-68E24C02E1C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726836"/>
            <a:ext cx="5507566" cy="4543019"/>
          </a:xfrm>
        </p:spPr>
      </p:pic>
      <p:sp>
        <p:nvSpPr>
          <p:cNvPr id="2" name="TextBox 1"/>
          <p:cNvSpPr txBox="1"/>
          <p:nvPr/>
        </p:nvSpPr>
        <p:spPr>
          <a:xfrm>
            <a:off x="6296297" y="1830978"/>
            <a:ext cx="5155474"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16 is a nesting of AD 26 and AD 32</a:t>
            </a:r>
            <a:endParaRPr lang="en-US" sz="2800" dirty="0">
              <a:solidFill>
                <a:schemeClr val="tx2"/>
              </a:solidFill>
            </a:endParaRPr>
          </a:p>
        </p:txBody>
      </p:sp>
    </p:spTree>
    <p:extLst>
      <p:ext uri="{BB962C8B-B14F-4D97-AF65-F5344CB8AC3E}">
        <p14:creationId xmlns:p14="http://schemas.microsoft.com/office/powerpoint/2010/main" val="1300357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Southern California</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969553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smtClean="0"/>
              <a:t>Southern California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15976" y="2120494"/>
            <a:ext cx="4637737" cy="4406900"/>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45251" y="2120494"/>
            <a:ext cx="4637737" cy="4406900"/>
          </a:xfrm>
        </p:spPr>
      </p:pic>
    </p:spTree>
    <p:extLst>
      <p:ext uri="{BB962C8B-B14F-4D97-AF65-F5344CB8AC3E}">
        <p14:creationId xmlns:p14="http://schemas.microsoft.com/office/powerpoint/2010/main" val="17438501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CENTRAL COAST</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8685912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50128" y="408373"/>
            <a:ext cx="8260672" cy="1039427"/>
          </a:xfrm>
        </p:spPr>
        <p:txBody>
          <a:bodyPr anchor="ctr">
            <a:normAutofit/>
          </a:bodyPr>
          <a:lstStyle/>
          <a:p>
            <a:r>
              <a:rPr lang="en-US" dirty="0"/>
              <a:t>MALDEF SD 19</a:t>
            </a:r>
          </a:p>
        </p:txBody>
      </p:sp>
      <p:sp>
        <p:nvSpPr>
          <p:cNvPr id="9" name="Content Placeholder 8"/>
          <p:cNvSpPr>
            <a:spLocks noGrp="1"/>
          </p:cNvSpPr>
          <p:nvPr>
            <p:ph sz="half" idx="2"/>
          </p:nvPr>
        </p:nvSpPr>
        <p:spPr>
          <a:xfrm>
            <a:off x="6172199" y="1719071"/>
            <a:ext cx="5629587" cy="4838802"/>
          </a:xfrm>
        </p:spPr>
        <p:txBody>
          <a:bodyPr wrap="square" anchor="ctr">
            <a:normAutofit/>
          </a:bodyPr>
          <a:lstStyle/>
          <a:p>
            <a:pPr>
              <a:lnSpc>
                <a:spcPct val="90000"/>
              </a:lnSpc>
            </a:pPr>
            <a:r>
              <a:rPr lang="fr-FR" sz="1400" b="1" dirty="0"/>
              <a:t>Total Population: </a:t>
            </a:r>
            <a:r>
              <a:rPr lang="fr-FR" sz="1400" dirty="0"/>
              <a:t>978,185</a:t>
            </a:r>
          </a:p>
          <a:p>
            <a:pPr>
              <a:lnSpc>
                <a:spcPct val="90000"/>
              </a:lnSpc>
            </a:pPr>
            <a:r>
              <a:rPr lang="fr-FR" sz="1400" b="1" dirty="0" err="1"/>
              <a:t>Deviation</a:t>
            </a:r>
            <a:r>
              <a:rPr lang="fr-FR" sz="1400" b="1" dirty="0"/>
              <a:t>: </a:t>
            </a:r>
            <a:r>
              <a:rPr lang="fr-FR" sz="1400" dirty="0"/>
              <a:t>-9,901</a:t>
            </a:r>
          </a:p>
          <a:p>
            <a:pPr>
              <a:lnSpc>
                <a:spcPct val="90000"/>
              </a:lnSpc>
            </a:pPr>
            <a:r>
              <a:rPr lang="fr-FR" sz="1400" b="1" dirty="0"/>
              <a:t>%</a:t>
            </a:r>
            <a:r>
              <a:rPr lang="fr-FR" sz="1400" b="1" dirty="0" err="1"/>
              <a:t>Deviation</a:t>
            </a:r>
            <a:r>
              <a:rPr lang="fr-FR" sz="1400" b="1" dirty="0"/>
              <a:t>: </a:t>
            </a:r>
            <a:r>
              <a:rPr lang="fr-FR" sz="1400" dirty="0"/>
              <a:t>-1%</a:t>
            </a:r>
          </a:p>
          <a:p>
            <a:pPr>
              <a:lnSpc>
                <a:spcPct val="90000"/>
              </a:lnSpc>
            </a:pPr>
            <a:r>
              <a:rPr lang="fr-FR" sz="1400" b="1" dirty="0"/>
              <a:t>%Latino CVAP:</a:t>
            </a:r>
            <a:r>
              <a:rPr lang="fr-FR" sz="1400" dirty="0"/>
              <a:t> 37.19%</a:t>
            </a:r>
          </a:p>
          <a:p>
            <a:pPr>
              <a:lnSpc>
                <a:spcPct val="90000"/>
              </a:lnSpc>
            </a:pPr>
            <a:r>
              <a:rPr lang="fr-FR" sz="1400" b="1" dirty="0"/>
              <a:t>%Black CVAP-DOJ: </a:t>
            </a:r>
            <a:r>
              <a:rPr lang="fr-FR" sz="1400" dirty="0"/>
              <a:t>2.62%</a:t>
            </a:r>
          </a:p>
          <a:p>
            <a:pPr>
              <a:lnSpc>
                <a:spcPct val="90000"/>
              </a:lnSpc>
            </a:pPr>
            <a:r>
              <a:rPr lang="fr-FR" sz="1400" b="1" dirty="0"/>
              <a:t>%Asian CVAP-DOJ:</a:t>
            </a:r>
            <a:r>
              <a:rPr lang="fr-FR" sz="1400" dirty="0"/>
              <a:t> 6.34%</a:t>
            </a:r>
          </a:p>
          <a:p>
            <a:pPr>
              <a:lnSpc>
                <a:spcPct val="90000"/>
              </a:lnSpc>
            </a:pPr>
            <a:r>
              <a:rPr lang="fr-FR" sz="1400" b="1" dirty="0"/>
              <a:t>%Native American CVAP-DOJ: </a:t>
            </a:r>
            <a:r>
              <a:rPr lang="fr-FR" sz="1400" dirty="0"/>
              <a:t>0.95%</a:t>
            </a:r>
            <a:r>
              <a:rPr lang="fr-FR" sz="1400" b="1" dirty="0"/>
              <a:t> </a:t>
            </a:r>
          </a:p>
          <a:p>
            <a:pPr>
              <a:lnSpc>
                <a:spcPct val="90000"/>
              </a:lnSpc>
            </a:pPr>
            <a:r>
              <a:rPr lang="fr-FR" sz="1400" b="1" dirty="0"/>
              <a:t>%NL-White CVAP: </a:t>
            </a:r>
            <a:r>
              <a:rPr lang="fr-FR" sz="1400" dirty="0"/>
              <a:t>52.27%</a:t>
            </a:r>
          </a:p>
          <a:p>
            <a:pPr>
              <a:lnSpc>
                <a:spcPct val="90000"/>
              </a:lnSpc>
            </a:pPr>
            <a:endParaRPr lang="en-US" sz="1400" b="1" dirty="0"/>
          </a:p>
          <a:p>
            <a:pPr>
              <a:lnSpc>
                <a:spcPct val="90000"/>
              </a:lnSpc>
            </a:pPr>
            <a:r>
              <a:rPr lang="en-US" sz="1400" b="1" dirty="0"/>
              <a:t>Latino Influence District </a:t>
            </a:r>
          </a:p>
          <a:p>
            <a:pPr marL="114300" indent="0">
              <a:lnSpc>
                <a:spcPct val="90000"/>
              </a:lnSpc>
              <a:buNone/>
            </a:pPr>
            <a:endParaRPr lang="en-US" sz="1400" b="1" dirty="0"/>
          </a:p>
          <a:p>
            <a:pPr>
              <a:lnSpc>
                <a:spcPct val="90000"/>
              </a:lnSpc>
            </a:pPr>
            <a:r>
              <a:rPr lang="en-US" sz="1400" b="1" dirty="0"/>
              <a:t>Counties: </a:t>
            </a:r>
            <a:r>
              <a:rPr lang="en-US" sz="1400" dirty="0"/>
              <a:t>Santa Barbara (split), Ventura (split), San Luis Obispo (split)</a:t>
            </a:r>
          </a:p>
          <a:p>
            <a:pPr>
              <a:lnSpc>
                <a:spcPct val="90000"/>
              </a:lnSpc>
            </a:pPr>
            <a:endParaRPr lang="en-US" sz="1400" dirty="0"/>
          </a:p>
          <a:p>
            <a:pPr>
              <a:lnSpc>
                <a:spcPct val="90000"/>
              </a:lnSpc>
            </a:pPr>
            <a:r>
              <a:rPr lang="en-US" sz="1400" b="1" dirty="0"/>
              <a:t>Cities/Communities: </a:t>
            </a:r>
            <a:r>
              <a:rPr lang="en-US" sz="1400" dirty="0"/>
              <a:t>Oxnard, Ojai, Camarillo, Santa Paula, Fillmore, </a:t>
            </a:r>
            <a:r>
              <a:rPr lang="en-US" sz="1400" dirty="0" err="1"/>
              <a:t>Piru</a:t>
            </a:r>
            <a:r>
              <a:rPr lang="en-US" sz="1400" dirty="0"/>
              <a:t>, Oak View, Carpinteria, Santa Barbara, Goleta, Santa Ynez, Solvang, Santa Maria, Nipomo </a:t>
            </a:r>
            <a:endParaRPr lang="en-US" sz="1400" b="1" dirty="0"/>
          </a:p>
          <a:p>
            <a:pPr>
              <a:lnSpc>
                <a:spcPct val="90000"/>
              </a:lnSpc>
            </a:pPr>
            <a:endParaRPr lang="en-US" sz="1400" dirty="0"/>
          </a:p>
          <a:p>
            <a:pPr>
              <a:lnSpc>
                <a:spcPct val="90000"/>
              </a:lnSpc>
            </a:pPr>
            <a:r>
              <a:rPr lang="en-US" sz="1400" b="1" dirty="0"/>
              <a:t>Nesting: </a:t>
            </a:r>
            <a:r>
              <a:rPr lang="en-US" sz="1400" dirty="0"/>
              <a:t>Assembly Districts 37 &amp; 45</a:t>
            </a:r>
            <a:endParaRPr lang="en-US" sz="1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90213" y="1719071"/>
            <a:ext cx="5866148" cy="4838801"/>
          </a:xfrm>
          <a:prstGeom prst="rect">
            <a:avLst/>
          </a:prstGeom>
        </p:spPr>
      </p:pic>
    </p:spTree>
    <p:extLst>
      <p:ext uri="{BB962C8B-B14F-4D97-AF65-F5344CB8AC3E}">
        <p14:creationId xmlns:p14="http://schemas.microsoft.com/office/powerpoint/2010/main" val="32894263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19 - Details</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7" cy="4406899"/>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6218726" y="1719263"/>
            <a:ext cx="5342547" cy="4406899"/>
          </a:xfrm>
        </p:spPr>
      </p:pic>
    </p:spTree>
    <p:extLst>
      <p:ext uri="{BB962C8B-B14F-4D97-AF65-F5344CB8AC3E}">
        <p14:creationId xmlns:p14="http://schemas.microsoft.com/office/powerpoint/2010/main" val="33788376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19 - Nesting</a:t>
            </a: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7" cy="4406899"/>
          </a:xfrm>
        </p:spPr>
      </p:pic>
      <p:sp>
        <p:nvSpPr>
          <p:cNvPr id="3" name="Content Placeholder 2"/>
          <p:cNvSpPr>
            <a:spLocks noGrp="1"/>
          </p:cNvSpPr>
          <p:nvPr>
            <p:ph sz="half" idx="2"/>
          </p:nvPr>
        </p:nvSpPr>
        <p:spPr/>
        <p:txBody>
          <a:bodyPr/>
          <a:lstStyle/>
          <a:p>
            <a:r>
              <a:rPr lang="en-US" dirty="0"/>
              <a:t>SD 5 is a nest of AD 37 and AD 45</a:t>
            </a:r>
          </a:p>
        </p:txBody>
      </p:sp>
    </p:spTree>
    <p:extLst>
      <p:ext uri="{BB962C8B-B14F-4D97-AF65-F5344CB8AC3E}">
        <p14:creationId xmlns:p14="http://schemas.microsoft.com/office/powerpoint/2010/main" val="28501535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 ANGELES COUNTY</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13695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smtClean="0"/>
              <a:t>Los Angeles &amp; Orange County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15977" y="2193715"/>
            <a:ext cx="4637737" cy="4406900"/>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45252" y="2193715"/>
            <a:ext cx="4637737" cy="4406900"/>
          </a:xfrm>
        </p:spPr>
      </p:pic>
    </p:spTree>
    <p:extLst>
      <p:ext uri="{BB962C8B-B14F-4D97-AF65-F5344CB8AC3E}">
        <p14:creationId xmlns:p14="http://schemas.microsoft.com/office/powerpoint/2010/main" val="644214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MALDEF Redistricting Principles</a:t>
            </a:r>
          </a:p>
        </p:txBody>
      </p:sp>
      <p:sp>
        <p:nvSpPr>
          <p:cNvPr id="3" name="Content Placeholder 2"/>
          <p:cNvSpPr>
            <a:spLocks noGrp="1"/>
          </p:cNvSpPr>
          <p:nvPr>
            <p:ph idx="1"/>
          </p:nvPr>
        </p:nvSpPr>
        <p:spPr/>
        <p:txBody>
          <a:bodyPr/>
          <a:lstStyle/>
          <a:p>
            <a:pPr>
              <a:buFont typeface="Wingdings" panose="05000000000000000000" pitchFamily="2" charset="2"/>
              <a:buChar char="§"/>
            </a:pPr>
            <a:r>
              <a:rPr lang="en-US" dirty="0"/>
              <a:t>MALDEF Draws With the Following Principles:</a:t>
            </a:r>
          </a:p>
          <a:p>
            <a:pPr lvl="1">
              <a:buFont typeface="Wingdings" panose="05000000000000000000" pitchFamily="2" charset="2"/>
              <a:buChar char="§"/>
            </a:pPr>
            <a:r>
              <a:rPr lang="en-US" dirty="0"/>
              <a:t>Comply with the U.S. Constitution</a:t>
            </a:r>
          </a:p>
          <a:p>
            <a:pPr lvl="1">
              <a:buFont typeface="Wingdings" panose="05000000000000000000" pitchFamily="2" charset="2"/>
              <a:buChar char="§"/>
            </a:pPr>
            <a:r>
              <a:rPr lang="en-US" dirty="0"/>
              <a:t>Comply with the Federal Voting Rights Act</a:t>
            </a:r>
          </a:p>
          <a:p>
            <a:pPr lvl="1">
              <a:buFont typeface="Wingdings" panose="05000000000000000000" pitchFamily="2" charset="2"/>
              <a:buChar char="§"/>
            </a:pPr>
            <a:r>
              <a:rPr lang="en-US" dirty="0"/>
              <a:t>Respect as many Communities of Interests as complying with the law allows</a:t>
            </a:r>
          </a:p>
          <a:p>
            <a:pPr lvl="2">
              <a:buFont typeface="Wingdings" panose="05000000000000000000" pitchFamily="2" charset="2"/>
              <a:buChar char="§"/>
            </a:pPr>
            <a:r>
              <a:rPr lang="en-US" dirty="0"/>
              <a:t>Informed by Workshops and Collaborations</a:t>
            </a:r>
          </a:p>
          <a:p>
            <a:pPr>
              <a:buFont typeface="Wingdings" panose="05000000000000000000" pitchFamily="2" charset="2"/>
              <a:buChar char="§"/>
            </a:pPr>
            <a:endParaRPr lang="en-US" dirty="0"/>
          </a:p>
          <a:p>
            <a:pPr>
              <a:buFont typeface="Wingdings" panose="05000000000000000000" pitchFamily="2" charset="2"/>
              <a:buChar char="§"/>
            </a:pPr>
            <a:r>
              <a:rPr lang="en-US" i="1" dirty="0"/>
              <a:t>If Necessary, Litigate</a:t>
            </a:r>
          </a:p>
        </p:txBody>
      </p:sp>
    </p:spTree>
    <p:extLst>
      <p:ext uri="{BB962C8B-B14F-4D97-AF65-F5344CB8AC3E}">
        <p14:creationId xmlns:p14="http://schemas.microsoft.com/office/powerpoint/2010/main" val="3286636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18</a:t>
            </a:r>
          </a:p>
        </p:txBody>
      </p:sp>
      <p:sp>
        <p:nvSpPr>
          <p:cNvPr id="9" name="Content Placeholder 8"/>
          <p:cNvSpPr>
            <a:spLocks noGrp="1"/>
          </p:cNvSpPr>
          <p:nvPr>
            <p:ph sz="half" idx="2"/>
          </p:nvPr>
        </p:nvSpPr>
        <p:spPr/>
        <p:txBody>
          <a:bodyPr wrap="square" anchor="ctr">
            <a:normAutofit lnSpcReduction="10000"/>
          </a:bodyPr>
          <a:lstStyle/>
          <a:p>
            <a:pPr>
              <a:lnSpc>
                <a:spcPct val="90000"/>
              </a:lnSpc>
            </a:pPr>
            <a:r>
              <a:rPr lang="fr-FR" sz="1400" b="1" dirty="0"/>
              <a:t>Total Population: </a:t>
            </a:r>
            <a:r>
              <a:rPr lang="fr-FR" sz="1400" dirty="0"/>
              <a:t>968.534</a:t>
            </a:r>
          </a:p>
          <a:p>
            <a:pPr>
              <a:lnSpc>
                <a:spcPct val="90000"/>
              </a:lnSpc>
            </a:pPr>
            <a:r>
              <a:rPr lang="fr-FR" sz="1400" b="1" dirty="0" err="1"/>
              <a:t>Deviation</a:t>
            </a:r>
            <a:r>
              <a:rPr lang="fr-FR" sz="1400" b="1" dirty="0"/>
              <a:t>: </a:t>
            </a:r>
            <a:r>
              <a:rPr lang="fr-FR" sz="1400" dirty="0"/>
              <a:t>-19,552</a:t>
            </a:r>
          </a:p>
          <a:p>
            <a:pPr>
              <a:lnSpc>
                <a:spcPct val="90000"/>
              </a:lnSpc>
            </a:pPr>
            <a:r>
              <a:rPr lang="fr-FR" sz="1400" b="1" dirty="0"/>
              <a:t>%</a:t>
            </a:r>
            <a:r>
              <a:rPr lang="fr-FR" sz="1400" b="1" dirty="0" err="1"/>
              <a:t>Deviation</a:t>
            </a:r>
            <a:r>
              <a:rPr lang="fr-FR" sz="1400" b="1" dirty="0"/>
              <a:t>: </a:t>
            </a:r>
            <a:r>
              <a:rPr lang="fr-FR" sz="1400" dirty="0"/>
              <a:t>-1.98%</a:t>
            </a:r>
          </a:p>
          <a:p>
            <a:pPr>
              <a:lnSpc>
                <a:spcPct val="90000"/>
              </a:lnSpc>
            </a:pPr>
            <a:r>
              <a:rPr lang="fr-FR" sz="1400" b="1" dirty="0"/>
              <a:t>%Latino CVAP:</a:t>
            </a:r>
            <a:r>
              <a:rPr lang="fr-FR" sz="1400" dirty="0"/>
              <a:t> 52.15%</a:t>
            </a:r>
          </a:p>
          <a:p>
            <a:pPr>
              <a:lnSpc>
                <a:spcPct val="90000"/>
              </a:lnSpc>
            </a:pPr>
            <a:r>
              <a:rPr lang="fr-FR" sz="1400" b="1" dirty="0"/>
              <a:t>%Black CVAP-DOJ: </a:t>
            </a:r>
            <a:r>
              <a:rPr lang="fr-FR" sz="1400" dirty="0"/>
              <a:t>5.86%</a:t>
            </a:r>
          </a:p>
          <a:p>
            <a:pPr>
              <a:lnSpc>
                <a:spcPct val="90000"/>
              </a:lnSpc>
            </a:pPr>
            <a:r>
              <a:rPr lang="fr-FR" sz="1400" b="1" dirty="0"/>
              <a:t>%Asian CVAP-DOJ:</a:t>
            </a:r>
            <a:r>
              <a:rPr lang="fr-FR" sz="1400" dirty="0"/>
              <a:t> 11..78%</a:t>
            </a:r>
          </a:p>
          <a:p>
            <a:pPr>
              <a:lnSpc>
                <a:spcPct val="90000"/>
              </a:lnSpc>
            </a:pPr>
            <a:r>
              <a:rPr lang="fr-FR" sz="1400" b="1" dirty="0"/>
              <a:t>%Native American CVAP-DOJ: </a:t>
            </a:r>
            <a:r>
              <a:rPr lang="fr-FR" sz="1400" dirty="0"/>
              <a:t>0.69% </a:t>
            </a:r>
          </a:p>
          <a:p>
            <a:pPr>
              <a:lnSpc>
                <a:spcPct val="90000"/>
              </a:lnSpc>
            </a:pPr>
            <a:r>
              <a:rPr lang="fr-FR" sz="1400" b="1" dirty="0"/>
              <a:t>%NL-White CVAP: </a:t>
            </a:r>
            <a:r>
              <a:rPr lang="fr-FR" sz="1400" dirty="0"/>
              <a:t>29.17%</a:t>
            </a:r>
          </a:p>
          <a:p>
            <a:pPr>
              <a:lnSpc>
                <a:spcPct val="90000"/>
              </a:lnSpc>
            </a:pPr>
            <a:endParaRPr lang="en-US" sz="1400" b="1" dirty="0"/>
          </a:p>
          <a:p>
            <a:pPr>
              <a:lnSpc>
                <a:spcPct val="90000"/>
              </a:lnSpc>
            </a:pPr>
            <a:r>
              <a:rPr lang="en-US" sz="1400" b="1" dirty="0"/>
              <a:t>Latino Majority District </a:t>
            </a:r>
          </a:p>
          <a:p>
            <a:pPr>
              <a:lnSpc>
                <a:spcPct val="90000"/>
              </a:lnSpc>
            </a:pPr>
            <a:r>
              <a:rPr lang="en-US" sz="1400" b="1" dirty="0"/>
              <a:t>Latino Opportunity District </a:t>
            </a:r>
          </a:p>
          <a:p>
            <a:pPr>
              <a:lnSpc>
                <a:spcPct val="90000"/>
              </a:lnSpc>
            </a:pPr>
            <a:endParaRPr lang="en-US" sz="1400" b="1" dirty="0"/>
          </a:p>
          <a:p>
            <a:pPr>
              <a:lnSpc>
                <a:spcPct val="90000"/>
              </a:lnSpc>
            </a:pPr>
            <a:r>
              <a:rPr lang="en-US" sz="1400" b="1" dirty="0"/>
              <a:t>Counties: </a:t>
            </a:r>
            <a:r>
              <a:rPr lang="en-US" sz="1400" dirty="0"/>
              <a:t>Los Angeles</a:t>
            </a:r>
          </a:p>
          <a:p>
            <a:pPr marL="114300" indent="0">
              <a:lnSpc>
                <a:spcPct val="90000"/>
              </a:lnSpc>
              <a:buNone/>
            </a:pPr>
            <a:endParaRPr lang="en-US" sz="1400" dirty="0"/>
          </a:p>
          <a:p>
            <a:pPr>
              <a:lnSpc>
                <a:spcPct val="90000"/>
              </a:lnSpc>
            </a:pPr>
            <a:r>
              <a:rPr lang="en-US" sz="1400" b="1" dirty="0"/>
              <a:t>Cities/Communities: </a:t>
            </a:r>
            <a:r>
              <a:rPr lang="en-US" sz="1400" dirty="0"/>
              <a:t>San Fernando, Reseda, Winnetka, Canoga Park, Arleta, Mission Hills, Granada Hills South, Sylmar, Pacoima, Sun Valley, Van Nuys, Lake Balboa (split), North Hollywood, Northridge (split)</a:t>
            </a:r>
          </a:p>
          <a:p>
            <a:pPr>
              <a:lnSpc>
                <a:spcPct val="90000"/>
              </a:lnSpc>
            </a:pPr>
            <a:endParaRPr lang="en-US" sz="1400" dirty="0"/>
          </a:p>
          <a:p>
            <a:pPr>
              <a:lnSpc>
                <a:spcPct val="90000"/>
              </a:lnSpc>
            </a:pPr>
            <a:r>
              <a:rPr lang="en-US" sz="1400" b="1" dirty="0"/>
              <a:t>Nesting: </a:t>
            </a:r>
            <a:r>
              <a:rPr lang="en-US" sz="1400" dirty="0" smtClean="0"/>
              <a:t>Assembly Districts </a:t>
            </a:r>
            <a:r>
              <a:rPr lang="en-US" sz="1400" dirty="0"/>
              <a:t>39 </a:t>
            </a:r>
            <a:r>
              <a:rPr lang="en-US" sz="1400" dirty="0" smtClean="0"/>
              <a:t>&amp; 43</a:t>
            </a:r>
            <a:endParaRPr lang="en-US" sz="1400" b="1" dirty="0"/>
          </a:p>
        </p:txBody>
      </p:sp>
      <p:pic>
        <p:nvPicPr>
          <p:cNvPr id="4" name="Content Placeholder 3" descr="Map&#10;&#10;Description automatically generated">
            <a:extLst>
              <a:ext uri="{FF2B5EF4-FFF2-40B4-BE49-F238E27FC236}">
                <a16:creationId xmlns:a16="http://schemas.microsoft.com/office/drawing/2014/main" id="{D19AF002-1D10-8F46-928A-2E24527551F1}"/>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06006" y="1719071"/>
            <a:ext cx="5669279" cy="4633928"/>
          </a:xfrm>
        </p:spPr>
      </p:pic>
    </p:spTree>
    <p:extLst>
      <p:ext uri="{BB962C8B-B14F-4D97-AF65-F5344CB8AC3E}">
        <p14:creationId xmlns:p14="http://schemas.microsoft.com/office/powerpoint/2010/main" val="7106844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18 - Nesting</a:t>
            </a:r>
          </a:p>
        </p:txBody>
      </p:sp>
      <p:pic>
        <p:nvPicPr>
          <p:cNvPr id="4" name="Content Placeholder 3" descr="Map&#10;&#10;Description automatically generated">
            <a:extLst>
              <a:ext uri="{FF2B5EF4-FFF2-40B4-BE49-F238E27FC236}">
                <a16:creationId xmlns:a16="http://schemas.microsoft.com/office/drawing/2014/main" id="{DD9C12F4-6D98-884F-8682-A49A896181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3985" y="1752051"/>
            <a:ext cx="5476998" cy="4517804"/>
          </a:xfrm>
        </p:spPr>
      </p:pic>
      <p:sp>
        <p:nvSpPr>
          <p:cNvPr id="2" name="TextBox 1"/>
          <p:cNvSpPr txBox="1"/>
          <p:nvPr/>
        </p:nvSpPr>
        <p:spPr>
          <a:xfrm>
            <a:off x="6618515" y="1752051"/>
            <a:ext cx="4963885"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18 is a nesting of AD 39 and AD 43</a:t>
            </a:r>
            <a:endParaRPr lang="en-US" sz="2800" dirty="0">
              <a:solidFill>
                <a:schemeClr val="tx2"/>
              </a:solidFill>
            </a:endParaRPr>
          </a:p>
        </p:txBody>
      </p:sp>
    </p:spTree>
    <p:extLst>
      <p:ext uri="{BB962C8B-B14F-4D97-AF65-F5344CB8AC3E}">
        <p14:creationId xmlns:p14="http://schemas.microsoft.com/office/powerpoint/2010/main" val="11016643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22</a:t>
            </a:r>
          </a:p>
        </p:txBody>
      </p:sp>
      <p:sp>
        <p:nvSpPr>
          <p:cNvPr id="9" name="Content Placeholder 8"/>
          <p:cNvSpPr>
            <a:spLocks noGrp="1"/>
          </p:cNvSpPr>
          <p:nvPr>
            <p:ph sz="half" idx="2"/>
          </p:nvPr>
        </p:nvSpPr>
        <p:spPr/>
        <p:txBody>
          <a:bodyPr wrap="square" anchor="ctr">
            <a:normAutofit lnSpcReduction="10000"/>
          </a:bodyPr>
          <a:lstStyle/>
          <a:p>
            <a:pPr>
              <a:lnSpc>
                <a:spcPct val="90000"/>
              </a:lnSpc>
            </a:pPr>
            <a:r>
              <a:rPr lang="fr-FR" sz="1400" b="1" dirty="0"/>
              <a:t>Total Population: </a:t>
            </a:r>
            <a:r>
              <a:rPr lang="fr-FR" sz="1400" dirty="0"/>
              <a:t>980,541</a:t>
            </a:r>
          </a:p>
          <a:p>
            <a:pPr>
              <a:lnSpc>
                <a:spcPct val="90000"/>
              </a:lnSpc>
            </a:pPr>
            <a:r>
              <a:rPr lang="fr-FR" sz="1400" b="1" dirty="0" err="1"/>
              <a:t>Deviation</a:t>
            </a:r>
            <a:r>
              <a:rPr lang="fr-FR" sz="1400" b="1" dirty="0"/>
              <a:t>: </a:t>
            </a:r>
            <a:r>
              <a:rPr lang="fr-FR" sz="1400" dirty="0"/>
              <a:t>-7,545</a:t>
            </a:r>
          </a:p>
          <a:p>
            <a:pPr>
              <a:lnSpc>
                <a:spcPct val="90000"/>
              </a:lnSpc>
            </a:pPr>
            <a:r>
              <a:rPr lang="fr-FR" sz="1400" b="1" dirty="0"/>
              <a:t>%</a:t>
            </a:r>
            <a:r>
              <a:rPr lang="fr-FR" sz="1400" b="1" dirty="0" err="1"/>
              <a:t>Deviation</a:t>
            </a:r>
            <a:r>
              <a:rPr lang="fr-FR" sz="1400" b="1" dirty="0"/>
              <a:t>: </a:t>
            </a:r>
            <a:r>
              <a:rPr lang="fr-FR" sz="1400" dirty="0"/>
              <a:t>-0.76%</a:t>
            </a:r>
          </a:p>
          <a:p>
            <a:pPr>
              <a:lnSpc>
                <a:spcPct val="90000"/>
              </a:lnSpc>
            </a:pPr>
            <a:r>
              <a:rPr lang="fr-FR" sz="1400" b="1" dirty="0"/>
              <a:t>%Latino CVAP:</a:t>
            </a:r>
            <a:r>
              <a:rPr lang="fr-FR" sz="1400" dirty="0"/>
              <a:t> 51.88%</a:t>
            </a:r>
          </a:p>
          <a:p>
            <a:pPr>
              <a:lnSpc>
                <a:spcPct val="90000"/>
              </a:lnSpc>
            </a:pPr>
            <a:r>
              <a:rPr lang="fr-FR" sz="1400" b="1" dirty="0"/>
              <a:t>%Black CVAP-DOJ: </a:t>
            </a:r>
            <a:r>
              <a:rPr lang="fr-FR" sz="1400" dirty="0"/>
              <a:t>5.24%</a:t>
            </a:r>
          </a:p>
          <a:p>
            <a:pPr>
              <a:lnSpc>
                <a:spcPct val="90000"/>
              </a:lnSpc>
            </a:pPr>
            <a:r>
              <a:rPr lang="fr-FR" sz="1400" b="1" dirty="0"/>
              <a:t>%Asian CVAP-DOJ:</a:t>
            </a:r>
            <a:r>
              <a:rPr lang="fr-FR" sz="1400" dirty="0"/>
              <a:t> 15.44%</a:t>
            </a:r>
          </a:p>
          <a:p>
            <a:pPr>
              <a:lnSpc>
                <a:spcPct val="90000"/>
              </a:lnSpc>
            </a:pPr>
            <a:r>
              <a:rPr lang="fr-FR" sz="1400" b="1" dirty="0"/>
              <a:t>%Native American CVAP-DOJ: </a:t>
            </a:r>
            <a:r>
              <a:rPr lang="fr-FR" sz="1400" dirty="0"/>
              <a:t>0.68% </a:t>
            </a:r>
          </a:p>
          <a:p>
            <a:pPr>
              <a:lnSpc>
                <a:spcPct val="90000"/>
              </a:lnSpc>
            </a:pPr>
            <a:r>
              <a:rPr lang="fr-FR" sz="1400" b="1" dirty="0"/>
              <a:t>%NL-White CVAP: </a:t>
            </a:r>
            <a:r>
              <a:rPr lang="fr-FR" sz="1400" dirty="0"/>
              <a:t>25.63%</a:t>
            </a:r>
          </a:p>
          <a:p>
            <a:pPr>
              <a:lnSpc>
                <a:spcPct val="90000"/>
              </a:lnSpc>
            </a:pPr>
            <a:endParaRPr lang="en-US" sz="1400" b="1" dirty="0"/>
          </a:p>
          <a:p>
            <a:pPr>
              <a:lnSpc>
                <a:spcPct val="90000"/>
              </a:lnSpc>
            </a:pPr>
            <a:r>
              <a:rPr lang="en-US" sz="1400" b="1" dirty="0"/>
              <a:t>Latino Majority District </a:t>
            </a:r>
          </a:p>
          <a:p>
            <a:pPr>
              <a:lnSpc>
                <a:spcPct val="90000"/>
              </a:lnSpc>
            </a:pPr>
            <a:r>
              <a:rPr lang="en-US" sz="1400" b="1" dirty="0"/>
              <a:t>Latino Opportunity District </a:t>
            </a:r>
          </a:p>
          <a:p>
            <a:pPr>
              <a:lnSpc>
                <a:spcPct val="90000"/>
              </a:lnSpc>
            </a:pPr>
            <a:endParaRPr lang="en-US" sz="1400" b="1" dirty="0"/>
          </a:p>
          <a:p>
            <a:pPr>
              <a:lnSpc>
                <a:spcPct val="90000"/>
              </a:lnSpc>
            </a:pPr>
            <a:r>
              <a:rPr lang="en-US" sz="1400" b="1" dirty="0"/>
              <a:t>Counties: </a:t>
            </a:r>
            <a:r>
              <a:rPr lang="en-US" sz="1400" dirty="0"/>
              <a:t>Kings (split), Tulare (split), Fresno (split)</a:t>
            </a:r>
          </a:p>
          <a:p>
            <a:pPr marL="114300" indent="0">
              <a:lnSpc>
                <a:spcPct val="90000"/>
              </a:lnSpc>
              <a:buNone/>
            </a:pPr>
            <a:endParaRPr lang="en-US" sz="1400" dirty="0"/>
          </a:p>
          <a:p>
            <a:pPr>
              <a:lnSpc>
                <a:spcPct val="90000"/>
              </a:lnSpc>
            </a:pPr>
            <a:r>
              <a:rPr lang="en-US" sz="1400" b="1" dirty="0"/>
              <a:t>Cities/Communities: </a:t>
            </a:r>
            <a:r>
              <a:rPr lang="en-US" sz="1400" dirty="0"/>
              <a:t>Chino Hills, Chino (split), Pomona, Montclair, West Covina, Baldwin Park, Bradbury, Azusa, Duarte, La Verne, San Dimas (split), Glendora (split), Irwindale, Ontario (split), Upland (split - southern portion), Claremont (split), Covina, Vincent, Citrus</a:t>
            </a:r>
          </a:p>
          <a:p>
            <a:pPr>
              <a:lnSpc>
                <a:spcPct val="90000"/>
              </a:lnSpc>
            </a:pPr>
            <a:endParaRPr lang="en-US" sz="1400" dirty="0"/>
          </a:p>
          <a:p>
            <a:pPr>
              <a:lnSpc>
                <a:spcPct val="90000"/>
              </a:lnSpc>
            </a:pPr>
            <a:r>
              <a:rPr lang="en-US" sz="1400" b="1" dirty="0"/>
              <a:t>Nesting: </a:t>
            </a:r>
            <a:r>
              <a:rPr lang="en-US" sz="1400" dirty="0" smtClean="0"/>
              <a:t>Assembly Districts 48 </a:t>
            </a:r>
            <a:r>
              <a:rPr lang="en-US" sz="1400" dirty="0"/>
              <a:t>&amp; </a:t>
            </a:r>
            <a:r>
              <a:rPr lang="en-US" sz="1400" dirty="0" smtClean="0"/>
              <a:t>52</a:t>
            </a:r>
            <a:endParaRPr lang="en-US" sz="1400" b="1" dirty="0"/>
          </a:p>
        </p:txBody>
      </p:sp>
      <p:pic>
        <p:nvPicPr>
          <p:cNvPr id="4" name="Content Placeholder 3" descr="Map&#10;&#10;Description automatically generated">
            <a:extLst>
              <a:ext uri="{FF2B5EF4-FFF2-40B4-BE49-F238E27FC236}">
                <a16:creationId xmlns:a16="http://schemas.microsoft.com/office/drawing/2014/main" id="{410AB01E-F22C-8B42-975D-2F9A5AC71C13}"/>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18012" y="1719071"/>
            <a:ext cx="5553175" cy="4580640"/>
          </a:xfrm>
        </p:spPr>
      </p:pic>
    </p:spTree>
    <p:extLst>
      <p:ext uri="{BB962C8B-B14F-4D97-AF65-F5344CB8AC3E}">
        <p14:creationId xmlns:p14="http://schemas.microsoft.com/office/powerpoint/2010/main" val="42605791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22 - Details</a:t>
            </a:r>
          </a:p>
        </p:txBody>
      </p:sp>
      <p:pic>
        <p:nvPicPr>
          <p:cNvPr id="4" name="Content Placeholder 3" descr="Map&#10;&#10;Description automatically generated">
            <a:extLst>
              <a:ext uri="{FF2B5EF4-FFF2-40B4-BE49-F238E27FC236}">
                <a16:creationId xmlns:a16="http://schemas.microsoft.com/office/drawing/2014/main" id="{636F74BC-B00C-0B41-AB2A-6A87A5EB5FB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89451" y="1719263"/>
            <a:ext cx="5342547" cy="4406900"/>
          </a:xfrm>
        </p:spPr>
      </p:pic>
      <p:pic>
        <p:nvPicPr>
          <p:cNvPr id="9" name="Content Placeholder 8" descr="Map&#10;&#10;Description automatically generated">
            <a:extLst>
              <a:ext uri="{FF2B5EF4-FFF2-40B4-BE49-F238E27FC236}">
                <a16:creationId xmlns:a16="http://schemas.microsoft.com/office/drawing/2014/main" id="{F9EA7844-0597-914E-B15C-3C801597404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18726" y="1719263"/>
            <a:ext cx="5342547" cy="4406900"/>
          </a:xfrm>
        </p:spPr>
      </p:pic>
    </p:spTree>
    <p:extLst>
      <p:ext uri="{BB962C8B-B14F-4D97-AF65-F5344CB8AC3E}">
        <p14:creationId xmlns:p14="http://schemas.microsoft.com/office/powerpoint/2010/main" val="38226104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22 - Nesting</a:t>
            </a:r>
          </a:p>
        </p:txBody>
      </p:sp>
      <p:pic>
        <p:nvPicPr>
          <p:cNvPr id="4" name="Content Placeholder 3" descr="Map&#10;&#10;Description automatically generated">
            <a:extLst>
              <a:ext uri="{FF2B5EF4-FFF2-40B4-BE49-F238E27FC236}">
                <a16:creationId xmlns:a16="http://schemas.microsoft.com/office/drawing/2014/main" id="{4B07F253-1CAD-BE49-8B7F-09F26B832C3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3984" y="1732124"/>
            <a:ext cx="5437809" cy="4485479"/>
          </a:xfrm>
        </p:spPr>
      </p:pic>
      <p:sp>
        <p:nvSpPr>
          <p:cNvPr id="2" name="TextBox 1"/>
          <p:cNvSpPr txBox="1"/>
          <p:nvPr/>
        </p:nvSpPr>
        <p:spPr>
          <a:xfrm>
            <a:off x="6544491" y="1732124"/>
            <a:ext cx="4362995"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22 is a nesting of AD 48 and AD 52</a:t>
            </a:r>
            <a:endParaRPr lang="en-US" sz="2800" dirty="0">
              <a:solidFill>
                <a:schemeClr val="tx2"/>
              </a:solidFill>
            </a:endParaRPr>
          </a:p>
        </p:txBody>
      </p:sp>
    </p:spTree>
    <p:extLst>
      <p:ext uri="{BB962C8B-B14F-4D97-AF65-F5344CB8AC3E}">
        <p14:creationId xmlns:p14="http://schemas.microsoft.com/office/powerpoint/2010/main" val="2380261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24</a:t>
            </a:r>
          </a:p>
        </p:txBody>
      </p:sp>
      <p:sp>
        <p:nvSpPr>
          <p:cNvPr id="9" name="Content Placeholder 8"/>
          <p:cNvSpPr>
            <a:spLocks noGrp="1"/>
          </p:cNvSpPr>
          <p:nvPr>
            <p:ph sz="half" idx="2"/>
          </p:nvPr>
        </p:nvSpPr>
        <p:spPr/>
        <p:txBody>
          <a:bodyPr wrap="square" anchor="ctr">
            <a:normAutofit lnSpcReduction="10000"/>
          </a:bodyPr>
          <a:lstStyle/>
          <a:p>
            <a:pPr>
              <a:lnSpc>
                <a:spcPct val="90000"/>
              </a:lnSpc>
            </a:pPr>
            <a:r>
              <a:rPr lang="fr-FR" sz="1400" b="1" dirty="0"/>
              <a:t>Total Population: </a:t>
            </a:r>
            <a:r>
              <a:rPr lang="fr-FR" sz="1400" dirty="0"/>
              <a:t>972,360</a:t>
            </a:r>
            <a:r>
              <a:rPr lang="fr-FR" sz="1400" b="1" dirty="0"/>
              <a:t> </a:t>
            </a:r>
            <a:endParaRPr lang="fr-FR" sz="1400" dirty="0"/>
          </a:p>
          <a:p>
            <a:pPr>
              <a:lnSpc>
                <a:spcPct val="90000"/>
              </a:lnSpc>
            </a:pPr>
            <a:r>
              <a:rPr lang="fr-FR" sz="1400" b="1" dirty="0" err="1"/>
              <a:t>Deviation</a:t>
            </a:r>
            <a:r>
              <a:rPr lang="fr-FR" sz="1400" b="1" dirty="0"/>
              <a:t>: </a:t>
            </a:r>
            <a:r>
              <a:rPr lang="fr-FR" sz="1400" dirty="0"/>
              <a:t>-3.663</a:t>
            </a:r>
          </a:p>
          <a:p>
            <a:pPr>
              <a:lnSpc>
                <a:spcPct val="90000"/>
              </a:lnSpc>
            </a:pPr>
            <a:r>
              <a:rPr lang="fr-FR" sz="1400" b="1" dirty="0"/>
              <a:t>%</a:t>
            </a:r>
            <a:r>
              <a:rPr lang="fr-FR" sz="1400" b="1" dirty="0" err="1"/>
              <a:t>Deviation</a:t>
            </a:r>
            <a:r>
              <a:rPr lang="fr-FR" sz="1400" b="1" dirty="0"/>
              <a:t>: </a:t>
            </a:r>
            <a:r>
              <a:rPr lang="fr-FR" sz="1400" dirty="0"/>
              <a:t>-0.37%</a:t>
            </a:r>
          </a:p>
          <a:p>
            <a:pPr>
              <a:lnSpc>
                <a:spcPct val="90000"/>
              </a:lnSpc>
            </a:pPr>
            <a:r>
              <a:rPr lang="fr-FR" sz="1400" b="1" dirty="0"/>
              <a:t>%Latino CVAP:</a:t>
            </a:r>
            <a:r>
              <a:rPr lang="fr-FR" sz="1400" dirty="0"/>
              <a:t> 50,97%</a:t>
            </a:r>
          </a:p>
          <a:p>
            <a:pPr>
              <a:lnSpc>
                <a:spcPct val="90000"/>
              </a:lnSpc>
            </a:pPr>
            <a:r>
              <a:rPr lang="fr-FR" sz="1400" b="1" dirty="0"/>
              <a:t>%Black CVAP-DOJ: </a:t>
            </a:r>
            <a:r>
              <a:rPr lang="fr-FR" sz="1400" dirty="0"/>
              <a:t>7.03%</a:t>
            </a:r>
          </a:p>
          <a:p>
            <a:pPr>
              <a:lnSpc>
                <a:spcPct val="90000"/>
              </a:lnSpc>
            </a:pPr>
            <a:r>
              <a:rPr lang="fr-FR" sz="1400" b="1" dirty="0"/>
              <a:t>%Asian CVAP-DOJ:</a:t>
            </a:r>
            <a:r>
              <a:rPr lang="fr-FR" sz="1400" dirty="0"/>
              <a:t> 18.80%</a:t>
            </a:r>
          </a:p>
          <a:p>
            <a:pPr>
              <a:lnSpc>
                <a:spcPct val="90000"/>
              </a:lnSpc>
            </a:pPr>
            <a:r>
              <a:rPr lang="fr-FR" sz="1400" b="1" dirty="0"/>
              <a:t>%Native American CVAP-DOJ: </a:t>
            </a:r>
            <a:r>
              <a:rPr lang="fr-FR" sz="1400" dirty="0"/>
              <a:t>0.61% </a:t>
            </a:r>
          </a:p>
          <a:p>
            <a:pPr>
              <a:lnSpc>
                <a:spcPct val="90000"/>
              </a:lnSpc>
            </a:pPr>
            <a:r>
              <a:rPr lang="fr-FR" sz="1400" b="1" dirty="0"/>
              <a:t>%NL-White CVAP: </a:t>
            </a:r>
            <a:r>
              <a:rPr lang="fr-FR" sz="1400" dirty="0"/>
              <a:t>21.67%</a:t>
            </a:r>
          </a:p>
          <a:p>
            <a:pPr>
              <a:lnSpc>
                <a:spcPct val="90000"/>
              </a:lnSpc>
            </a:pPr>
            <a:endParaRPr lang="en-US" sz="1400" b="1" dirty="0"/>
          </a:p>
          <a:p>
            <a:pPr>
              <a:lnSpc>
                <a:spcPct val="90000"/>
              </a:lnSpc>
            </a:pPr>
            <a:r>
              <a:rPr lang="en-US" sz="1400" b="1" dirty="0"/>
              <a:t>Latino Majority District </a:t>
            </a:r>
          </a:p>
          <a:p>
            <a:pPr>
              <a:lnSpc>
                <a:spcPct val="90000"/>
              </a:lnSpc>
            </a:pPr>
            <a:r>
              <a:rPr lang="en-US" sz="1400" b="1" dirty="0"/>
              <a:t>Latino Opportunity District </a:t>
            </a:r>
          </a:p>
          <a:p>
            <a:pPr>
              <a:lnSpc>
                <a:spcPct val="90000"/>
              </a:lnSpc>
            </a:pPr>
            <a:endParaRPr lang="en-US" sz="1400" b="1" dirty="0"/>
          </a:p>
          <a:p>
            <a:pPr>
              <a:lnSpc>
                <a:spcPct val="90000"/>
              </a:lnSpc>
            </a:pPr>
            <a:r>
              <a:rPr lang="en-US" sz="1400" b="1" dirty="0"/>
              <a:t>Counties: </a:t>
            </a:r>
            <a:r>
              <a:rPr lang="en-US" sz="1400" dirty="0"/>
              <a:t>Los Angeles</a:t>
            </a:r>
          </a:p>
          <a:p>
            <a:pPr marL="114300" indent="0">
              <a:lnSpc>
                <a:spcPct val="90000"/>
              </a:lnSpc>
              <a:buNone/>
            </a:pPr>
            <a:endParaRPr lang="en-US" sz="1400" dirty="0"/>
          </a:p>
          <a:p>
            <a:pPr>
              <a:lnSpc>
                <a:spcPct val="90000"/>
              </a:lnSpc>
            </a:pPr>
            <a:r>
              <a:rPr lang="en-US" sz="1400" b="1" dirty="0"/>
              <a:t>Cities/Communities: </a:t>
            </a:r>
            <a:r>
              <a:rPr lang="en-US" sz="1400" dirty="0"/>
              <a:t>Los Angeles (split), Commerce, East Los Angeles (split), South Pasadena, Eagle Rock, Echo Park, Glassell Park, Pico Union, Koreatown, Downtown, Lincoln Heights, Boyle Heights</a:t>
            </a:r>
            <a:r>
              <a:rPr lang="en-US" sz="1400" b="1" dirty="0"/>
              <a:t/>
            </a:r>
            <a:br>
              <a:rPr lang="en-US" sz="1400" b="1" dirty="0"/>
            </a:br>
            <a:endParaRPr lang="en-US" sz="1400" dirty="0"/>
          </a:p>
          <a:p>
            <a:pPr>
              <a:lnSpc>
                <a:spcPct val="90000"/>
              </a:lnSpc>
            </a:pPr>
            <a:r>
              <a:rPr lang="en-US" sz="1400" b="1" dirty="0"/>
              <a:t>Nesting: </a:t>
            </a:r>
            <a:r>
              <a:rPr lang="en-US" sz="1400" dirty="0" smtClean="0"/>
              <a:t>Assembly Districts 51 </a:t>
            </a:r>
            <a:r>
              <a:rPr lang="en-US" sz="1400" dirty="0"/>
              <a:t>&amp; </a:t>
            </a:r>
            <a:r>
              <a:rPr lang="en-US" sz="1400" dirty="0" smtClean="0"/>
              <a:t>53</a:t>
            </a:r>
            <a:endParaRPr lang="en-US" sz="1400" b="1" dirty="0"/>
          </a:p>
        </p:txBody>
      </p:sp>
      <p:pic>
        <p:nvPicPr>
          <p:cNvPr id="4" name="Content Placeholder 3" descr="Map&#10;&#10;Description automatically generated">
            <a:extLst>
              <a:ext uri="{FF2B5EF4-FFF2-40B4-BE49-F238E27FC236}">
                <a16:creationId xmlns:a16="http://schemas.microsoft.com/office/drawing/2014/main" id="{72996ED0-F0E3-FE45-A48E-ECB284C4F208}"/>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91886" y="1719071"/>
            <a:ext cx="5566238" cy="4591416"/>
          </a:xfrm>
        </p:spPr>
      </p:pic>
    </p:spTree>
    <p:extLst>
      <p:ext uri="{BB962C8B-B14F-4D97-AF65-F5344CB8AC3E}">
        <p14:creationId xmlns:p14="http://schemas.microsoft.com/office/powerpoint/2010/main" val="32391019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24 - Nesting</a:t>
            </a:r>
          </a:p>
        </p:txBody>
      </p:sp>
      <p:pic>
        <p:nvPicPr>
          <p:cNvPr id="4" name="Content Placeholder 3" descr="Map&#10;&#10;Description automatically generated">
            <a:extLst>
              <a:ext uri="{FF2B5EF4-FFF2-40B4-BE49-F238E27FC236}">
                <a16:creationId xmlns:a16="http://schemas.microsoft.com/office/drawing/2014/main" id="{DCC87A34-CD2D-FD4A-9A98-8116FBFEA2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739898"/>
            <a:ext cx="5507566" cy="4543019"/>
          </a:xfrm>
        </p:spPr>
      </p:pic>
      <p:sp>
        <p:nvSpPr>
          <p:cNvPr id="2" name="TextBox 1"/>
          <p:cNvSpPr txBox="1"/>
          <p:nvPr/>
        </p:nvSpPr>
        <p:spPr>
          <a:xfrm>
            <a:off x="6435633" y="1739898"/>
            <a:ext cx="5016138"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24 is a nesting of AD 51 and AD 53</a:t>
            </a:r>
            <a:endParaRPr lang="en-US" sz="2800" dirty="0">
              <a:solidFill>
                <a:schemeClr val="tx2"/>
              </a:solidFill>
            </a:endParaRPr>
          </a:p>
        </p:txBody>
      </p:sp>
    </p:spTree>
    <p:extLst>
      <p:ext uri="{BB962C8B-B14F-4D97-AF65-F5344CB8AC3E}">
        <p14:creationId xmlns:p14="http://schemas.microsoft.com/office/powerpoint/2010/main" val="946855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50128" y="408373"/>
            <a:ext cx="8260672" cy="1039427"/>
          </a:xfrm>
        </p:spPr>
        <p:txBody>
          <a:bodyPr anchor="ctr">
            <a:normAutofit/>
          </a:bodyPr>
          <a:lstStyle/>
          <a:p>
            <a:r>
              <a:rPr lang="en-US" dirty="0"/>
              <a:t>MALDEF SD 30</a:t>
            </a:r>
          </a:p>
        </p:txBody>
      </p:sp>
      <p:sp>
        <p:nvSpPr>
          <p:cNvPr id="9" name="Content Placeholder 8"/>
          <p:cNvSpPr>
            <a:spLocks noGrp="1"/>
          </p:cNvSpPr>
          <p:nvPr>
            <p:ph sz="half" idx="2"/>
          </p:nvPr>
        </p:nvSpPr>
        <p:spPr>
          <a:xfrm>
            <a:off x="6172199" y="1719071"/>
            <a:ext cx="5629587" cy="4838802"/>
          </a:xfrm>
        </p:spPr>
        <p:txBody>
          <a:bodyPr wrap="square" anchor="ctr">
            <a:normAutofit/>
          </a:bodyPr>
          <a:lstStyle/>
          <a:p>
            <a:pPr>
              <a:lnSpc>
                <a:spcPct val="90000"/>
              </a:lnSpc>
            </a:pPr>
            <a:r>
              <a:rPr lang="fr-FR" sz="1400" b="1" dirty="0"/>
              <a:t>Total Population: </a:t>
            </a:r>
            <a:r>
              <a:rPr lang="fr-FR" sz="1400" dirty="0"/>
              <a:t>982,136</a:t>
            </a:r>
          </a:p>
          <a:p>
            <a:pPr>
              <a:lnSpc>
                <a:spcPct val="90000"/>
              </a:lnSpc>
            </a:pPr>
            <a:r>
              <a:rPr lang="fr-FR" sz="1400" b="1" dirty="0" err="1"/>
              <a:t>Deviation</a:t>
            </a:r>
            <a:r>
              <a:rPr lang="fr-FR" sz="1400" b="1" dirty="0"/>
              <a:t>: </a:t>
            </a:r>
            <a:r>
              <a:rPr lang="fr-FR" sz="1400" dirty="0"/>
              <a:t>-9,901</a:t>
            </a:r>
          </a:p>
          <a:p>
            <a:pPr>
              <a:lnSpc>
                <a:spcPct val="90000"/>
              </a:lnSpc>
            </a:pPr>
            <a:r>
              <a:rPr lang="fr-FR" sz="1400" b="1" dirty="0"/>
              <a:t>%</a:t>
            </a:r>
            <a:r>
              <a:rPr lang="fr-FR" sz="1400" b="1" dirty="0" err="1"/>
              <a:t>Deviation</a:t>
            </a:r>
            <a:r>
              <a:rPr lang="fr-FR" sz="1400" b="1" dirty="0"/>
              <a:t>: </a:t>
            </a:r>
            <a:r>
              <a:rPr lang="fr-FR" sz="1400" dirty="0"/>
              <a:t>-1%</a:t>
            </a:r>
          </a:p>
          <a:p>
            <a:pPr>
              <a:lnSpc>
                <a:spcPct val="90000"/>
              </a:lnSpc>
            </a:pPr>
            <a:r>
              <a:rPr lang="fr-FR" sz="1400" b="1" dirty="0"/>
              <a:t>%Latino CVAP:</a:t>
            </a:r>
            <a:r>
              <a:rPr lang="fr-FR" sz="1400" dirty="0"/>
              <a:t> 37.19%</a:t>
            </a:r>
          </a:p>
          <a:p>
            <a:pPr>
              <a:lnSpc>
                <a:spcPct val="90000"/>
              </a:lnSpc>
            </a:pPr>
            <a:r>
              <a:rPr lang="fr-FR" sz="1400" b="1" dirty="0"/>
              <a:t>%Black CVAP-DOJ: </a:t>
            </a:r>
            <a:r>
              <a:rPr lang="fr-FR" sz="1400" dirty="0"/>
              <a:t>2.62%</a:t>
            </a:r>
          </a:p>
          <a:p>
            <a:pPr>
              <a:lnSpc>
                <a:spcPct val="90000"/>
              </a:lnSpc>
            </a:pPr>
            <a:r>
              <a:rPr lang="fr-FR" sz="1400" b="1" dirty="0"/>
              <a:t>%Asian CVAP-DOJ:</a:t>
            </a:r>
            <a:r>
              <a:rPr lang="fr-FR" sz="1400" dirty="0"/>
              <a:t> 6.34%</a:t>
            </a:r>
          </a:p>
          <a:p>
            <a:pPr>
              <a:lnSpc>
                <a:spcPct val="90000"/>
              </a:lnSpc>
            </a:pPr>
            <a:r>
              <a:rPr lang="fr-FR" sz="1400" b="1" dirty="0"/>
              <a:t>%Native American CVAP-DOJ: </a:t>
            </a:r>
            <a:r>
              <a:rPr lang="fr-FR" sz="1400" dirty="0"/>
              <a:t>0.95%</a:t>
            </a:r>
            <a:r>
              <a:rPr lang="fr-FR" sz="1400" b="1" dirty="0"/>
              <a:t> </a:t>
            </a:r>
          </a:p>
          <a:p>
            <a:pPr>
              <a:lnSpc>
                <a:spcPct val="90000"/>
              </a:lnSpc>
            </a:pPr>
            <a:r>
              <a:rPr lang="fr-FR" sz="1400" b="1" dirty="0"/>
              <a:t>%NL-White CVAP: </a:t>
            </a:r>
            <a:r>
              <a:rPr lang="fr-FR" sz="1400" dirty="0"/>
              <a:t>52.27%</a:t>
            </a:r>
          </a:p>
          <a:p>
            <a:pPr>
              <a:lnSpc>
                <a:spcPct val="90000"/>
              </a:lnSpc>
            </a:pPr>
            <a:endParaRPr lang="en-US" sz="1400" b="1" dirty="0"/>
          </a:p>
          <a:p>
            <a:pPr>
              <a:lnSpc>
                <a:spcPct val="90000"/>
              </a:lnSpc>
            </a:pPr>
            <a:r>
              <a:rPr lang="en-US" sz="1400" b="1" dirty="0"/>
              <a:t>Latino Influence District </a:t>
            </a:r>
          </a:p>
          <a:p>
            <a:pPr marL="114300" indent="0">
              <a:lnSpc>
                <a:spcPct val="90000"/>
              </a:lnSpc>
              <a:buNone/>
            </a:pPr>
            <a:endParaRPr lang="en-US" sz="1400" b="1" dirty="0"/>
          </a:p>
          <a:p>
            <a:pPr>
              <a:lnSpc>
                <a:spcPct val="90000"/>
              </a:lnSpc>
            </a:pPr>
            <a:r>
              <a:rPr lang="en-US" sz="1400" b="1" dirty="0"/>
              <a:t>Counties: </a:t>
            </a:r>
            <a:r>
              <a:rPr lang="en-US" sz="1400" dirty="0"/>
              <a:t>Los Angeles</a:t>
            </a:r>
          </a:p>
          <a:p>
            <a:pPr>
              <a:lnSpc>
                <a:spcPct val="90000"/>
              </a:lnSpc>
            </a:pPr>
            <a:endParaRPr lang="en-US" sz="1400" dirty="0"/>
          </a:p>
          <a:p>
            <a:pPr>
              <a:lnSpc>
                <a:spcPct val="90000"/>
              </a:lnSpc>
            </a:pPr>
            <a:r>
              <a:rPr lang="en-US" sz="1400" b="1" dirty="0"/>
              <a:t>Cities/Communities: </a:t>
            </a:r>
            <a:r>
              <a:rPr lang="en-US" sz="1300" dirty="0"/>
              <a:t>Los Angeles (split), </a:t>
            </a:r>
            <a:r>
              <a:rPr lang="en-US" sz="1300" dirty="0" err="1"/>
              <a:t>Ladera</a:t>
            </a:r>
            <a:r>
              <a:rPr lang="en-US" sz="1300" dirty="0"/>
              <a:t> Heights, Culver City, View Park-Windsor Hills, Florence-Graham, Watts, Mid City, West Adams, Mar Vista, Greater Wilshire</a:t>
            </a:r>
            <a:endParaRPr lang="en-US" sz="1300" b="1" dirty="0"/>
          </a:p>
          <a:p>
            <a:pPr>
              <a:lnSpc>
                <a:spcPct val="90000"/>
              </a:lnSpc>
            </a:pPr>
            <a:endParaRPr lang="en-US" sz="1400" dirty="0"/>
          </a:p>
          <a:p>
            <a:pPr>
              <a:lnSpc>
                <a:spcPct val="90000"/>
              </a:lnSpc>
            </a:pPr>
            <a:r>
              <a:rPr lang="en-US" sz="1400" b="1" dirty="0"/>
              <a:t>Nesting: </a:t>
            </a:r>
            <a:r>
              <a:rPr lang="en-US" sz="1400" dirty="0"/>
              <a:t>Assembly Districts 54 &amp; 59</a:t>
            </a:r>
            <a:endParaRPr lang="en-US" sz="1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90213" y="1719071"/>
            <a:ext cx="5866147" cy="4838801"/>
          </a:xfrm>
          <a:prstGeom prst="rect">
            <a:avLst/>
          </a:prstGeom>
        </p:spPr>
      </p:pic>
    </p:spTree>
    <p:extLst>
      <p:ext uri="{BB962C8B-B14F-4D97-AF65-F5344CB8AC3E}">
        <p14:creationId xmlns:p14="http://schemas.microsoft.com/office/powerpoint/2010/main" val="14337536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30 - Nesting</a:t>
            </a: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6" cy="4406899"/>
          </a:xfrm>
        </p:spPr>
      </p:pic>
      <p:sp>
        <p:nvSpPr>
          <p:cNvPr id="3" name="Content Placeholder 2"/>
          <p:cNvSpPr>
            <a:spLocks noGrp="1"/>
          </p:cNvSpPr>
          <p:nvPr>
            <p:ph sz="half" idx="2"/>
          </p:nvPr>
        </p:nvSpPr>
        <p:spPr/>
        <p:txBody>
          <a:bodyPr/>
          <a:lstStyle/>
          <a:p>
            <a:r>
              <a:rPr lang="en-US" dirty="0"/>
              <a:t>SD 30 is a nest made primarily of AD 54 and AD 59</a:t>
            </a:r>
          </a:p>
        </p:txBody>
      </p:sp>
    </p:spTree>
    <p:extLst>
      <p:ext uri="{BB962C8B-B14F-4D97-AF65-F5344CB8AC3E}">
        <p14:creationId xmlns:p14="http://schemas.microsoft.com/office/powerpoint/2010/main" val="127827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32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3205" y="1799304"/>
            <a:ext cx="5554640" cy="4607080"/>
          </a:xfrm>
        </p:spPr>
      </p:pic>
      <p:sp>
        <p:nvSpPr>
          <p:cNvPr id="5" name="Rectangle 4"/>
          <p:cNvSpPr/>
          <p:nvPr/>
        </p:nvSpPr>
        <p:spPr>
          <a:xfrm>
            <a:off x="6309359" y="1907177"/>
            <a:ext cx="5273041" cy="4982903"/>
          </a:xfrm>
          <a:prstGeom prst="rect">
            <a:avLst/>
          </a:prstGeom>
        </p:spPr>
        <p:txBody>
          <a:bodyPr wrap="square">
            <a:spAutoFit/>
          </a:bodyPr>
          <a:lstStyle/>
          <a:p>
            <a:pPr marL="285750" indent="-285750">
              <a:lnSpc>
                <a:spcPct val="90000"/>
              </a:lnSpc>
              <a:buFont typeface="Arial" panose="020B0604020202020204" pitchFamily="34" charset="0"/>
              <a:buChar char="•"/>
            </a:pPr>
            <a:r>
              <a:rPr lang="fr-FR" sz="1400" b="1" dirty="0">
                <a:solidFill>
                  <a:schemeClr val="tx2"/>
                </a:solidFill>
              </a:rPr>
              <a:t>Total Population</a:t>
            </a:r>
            <a:r>
              <a:rPr lang="fr-FR" sz="1400" dirty="0">
                <a:solidFill>
                  <a:schemeClr val="tx2"/>
                </a:solidFill>
              </a:rPr>
              <a:t>: </a:t>
            </a:r>
            <a:r>
              <a:rPr lang="fr-FR" sz="1400" dirty="0" smtClean="0">
                <a:solidFill>
                  <a:schemeClr val="tx2"/>
                </a:solidFill>
              </a:rPr>
              <a:t>957,535</a:t>
            </a:r>
          </a:p>
          <a:p>
            <a:pPr marL="285750" indent="-285750">
              <a:lnSpc>
                <a:spcPct val="90000"/>
              </a:lnSpc>
              <a:buFont typeface="Arial" panose="020B0604020202020204" pitchFamily="34" charset="0"/>
              <a:buChar char="•"/>
            </a:pPr>
            <a:r>
              <a:rPr lang="fr-FR" sz="1400" b="1" dirty="0" err="1" smtClean="0">
                <a:solidFill>
                  <a:schemeClr val="tx2"/>
                </a:solidFill>
              </a:rPr>
              <a:t>Deviation</a:t>
            </a:r>
            <a:r>
              <a:rPr lang="fr-FR" sz="1400" b="1" dirty="0">
                <a:solidFill>
                  <a:schemeClr val="tx2"/>
                </a:solidFill>
              </a:rPr>
              <a:t>: </a:t>
            </a:r>
            <a:r>
              <a:rPr lang="fr-FR" sz="1400" dirty="0" smtClean="0">
                <a:solidFill>
                  <a:schemeClr val="tx2"/>
                </a:solidFill>
              </a:rPr>
              <a:t> -19,796                                                                                                                  </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err="1" smtClean="0">
                <a:solidFill>
                  <a:schemeClr val="tx2"/>
                </a:solidFill>
              </a:rPr>
              <a:t>Deviation</a:t>
            </a:r>
            <a:r>
              <a:rPr lang="fr-FR" sz="1400" b="1" dirty="0" smtClean="0">
                <a:solidFill>
                  <a:schemeClr val="tx2"/>
                </a:solidFill>
              </a:rPr>
              <a:t>: </a:t>
            </a:r>
            <a:r>
              <a:rPr lang="fr-FR" sz="1400" dirty="0" smtClean="0">
                <a:solidFill>
                  <a:schemeClr val="tx2"/>
                </a:solidFill>
              </a:rPr>
              <a:t>2.00%</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a:solidFill>
                  <a:schemeClr val="tx2"/>
                </a:solidFill>
              </a:rPr>
              <a:t>Latino CVAP:</a:t>
            </a:r>
            <a:r>
              <a:rPr lang="fr-FR" sz="1400" dirty="0">
                <a:solidFill>
                  <a:schemeClr val="tx2"/>
                </a:solidFill>
              </a:rPr>
              <a:t> </a:t>
            </a:r>
            <a:r>
              <a:rPr lang="fr-FR" sz="1400" dirty="0" smtClean="0">
                <a:solidFill>
                  <a:schemeClr val="tx2"/>
                </a:solidFill>
              </a:rPr>
              <a:t>55.76%</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a:solidFill>
                  <a:schemeClr val="tx2"/>
                </a:solidFill>
              </a:rPr>
              <a:t>Black CVAP-DOJ: </a:t>
            </a:r>
            <a:r>
              <a:rPr lang="fr-FR" sz="1400" dirty="0" smtClean="0">
                <a:solidFill>
                  <a:schemeClr val="tx2"/>
                </a:solidFill>
              </a:rPr>
              <a:t>2.69%</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a:solidFill>
                  <a:schemeClr val="tx2"/>
                </a:solidFill>
              </a:rPr>
              <a:t>Asian CVAP-DOJ:</a:t>
            </a:r>
            <a:r>
              <a:rPr lang="fr-FR" sz="1400" dirty="0">
                <a:solidFill>
                  <a:schemeClr val="tx2"/>
                </a:solidFill>
              </a:rPr>
              <a:t> </a:t>
            </a:r>
            <a:r>
              <a:rPr lang="fr-FR" sz="1400" dirty="0" smtClean="0">
                <a:solidFill>
                  <a:schemeClr val="tx2"/>
                </a:solidFill>
              </a:rPr>
              <a:t>24.32%</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a:solidFill>
                  <a:schemeClr val="tx2"/>
                </a:solidFill>
              </a:rPr>
              <a:t>Native American CVAP-DOJ</a:t>
            </a:r>
            <a:r>
              <a:rPr lang="fr-FR" sz="1400" b="1" dirty="0" smtClean="0">
                <a:solidFill>
                  <a:schemeClr val="tx2"/>
                </a:solidFill>
              </a:rPr>
              <a:t>: </a:t>
            </a:r>
            <a:r>
              <a:rPr lang="fr-FR" sz="1400" dirty="0" smtClean="0">
                <a:solidFill>
                  <a:schemeClr val="tx2"/>
                </a:solidFill>
              </a:rPr>
              <a:t>0.45%</a:t>
            </a:r>
            <a:endParaRPr lang="fr-FR" sz="1400" b="1" dirty="0" smtClean="0">
              <a:solidFill>
                <a:schemeClr val="tx2"/>
              </a:solidFill>
            </a:endParaRPr>
          </a:p>
          <a:p>
            <a:pPr marL="285750" indent="-285750">
              <a:lnSpc>
                <a:spcPct val="90000"/>
              </a:lnSpc>
              <a:buFont typeface="Arial" panose="020B0604020202020204" pitchFamily="34" charset="0"/>
              <a:buChar char="•"/>
            </a:pPr>
            <a:r>
              <a:rPr lang="fr-FR" sz="1400" b="1" dirty="0" smtClean="0">
                <a:solidFill>
                  <a:schemeClr val="tx2"/>
                </a:solidFill>
              </a:rPr>
              <a:t> %</a:t>
            </a:r>
            <a:r>
              <a:rPr lang="fr-FR" sz="1400" b="1" dirty="0">
                <a:solidFill>
                  <a:schemeClr val="tx2"/>
                </a:solidFill>
              </a:rPr>
              <a:t>NL-White CVAP: </a:t>
            </a:r>
            <a:r>
              <a:rPr lang="fr-FR" sz="1400" dirty="0" smtClean="0">
                <a:solidFill>
                  <a:schemeClr val="tx2"/>
                </a:solidFill>
              </a:rPr>
              <a:t>16.07%</a:t>
            </a:r>
            <a:endParaRPr lang="fr-FR" sz="1400" dirty="0">
              <a:solidFill>
                <a:schemeClr val="tx2"/>
              </a:solidFill>
            </a:endParaRP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Latino Majority District </a:t>
            </a:r>
            <a:endParaRPr lang="en-US" sz="1400" b="1" dirty="0" smtClean="0">
              <a:solidFill>
                <a:schemeClr val="tx2"/>
              </a:solidFill>
            </a:endParaRPr>
          </a:p>
          <a:p>
            <a:pPr marL="285750" indent="-285750">
              <a:lnSpc>
                <a:spcPct val="90000"/>
              </a:lnSpc>
              <a:buFont typeface="Arial" panose="020B0604020202020204" pitchFamily="34" charset="0"/>
              <a:buChar char="•"/>
            </a:pPr>
            <a:r>
              <a:rPr lang="en-US" sz="1400" b="1" dirty="0" smtClean="0">
                <a:solidFill>
                  <a:schemeClr val="tx2"/>
                </a:solidFill>
              </a:rPr>
              <a:t>Latino Opportunity </a:t>
            </a:r>
            <a:endParaRPr lang="en-US" sz="1400" b="1" dirty="0">
              <a:solidFill>
                <a:schemeClr val="tx2"/>
              </a:solidFill>
            </a:endParaRPr>
          </a:p>
          <a:p>
            <a:pPr>
              <a:lnSpc>
                <a:spcPct val="90000"/>
              </a:lnSpc>
            </a:pPr>
            <a:endParaRPr lang="en-US" sz="1400" b="1" dirty="0">
              <a:solidFill>
                <a:schemeClr val="tx2"/>
              </a:solidFill>
            </a:endParaRPr>
          </a:p>
          <a:p>
            <a:pPr>
              <a:lnSpc>
                <a:spcPct val="90000"/>
              </a:lnSpc>
            </a:pPr>
            <a:endParaRPr lang="en-US" sz="1400" b="1" dirty="0">
              <a:solidFill>
                <a:schemeClr val="tx2"/>
              </a:solidFill>
            </a:endParaRPr>
          </a:p>
          <a:p>
            <a:pPr marL="285750" indent="-285750">
              <a:buFont typeface="Arial" panose="020B0604020202020204" pitchFamily="34" charset="0"/>
              <a:buChar char="•"/>
            </a:pPr>
            <a:r>
              <a:rPr lang="en-US" sz="1400" b="1" dirty="0">
                <a:solidFill>
                  <a:schemeClr val="tx2"/>
                </a:solidFill>
              </a:rPr>
              <a:t>Counties: </a:t>
            </a:r>
            <a:r>
              <a:rPr lang="nb-NO" sz="1400" dirty="0">
                <a:solidFill>
                  <a:schemeClr val="tx2"/>
                </a:solidFill>
              </a:rPr>
              <a:t>Los Angeles (split), Orange (</a:t>
            </a:r>
            <a:r>
              <a:rPr lang="nb-NO" sz="1400" dirty="0" smtClean="0">
                <a:solidFill>
                  <a:schemeClr val="tx2"/>
                </a:solidFill>
              </a:rPr>
              <a:t>split)</a:t>
            </a:r>
            <a:endParaRPr lang="en-US" sz="1400" dirty="0">
              <a:solidFill>
                <a:schemeClr val="tx2"/>
              </a:solidFill>
            </a:endParaRPr>
          </a:p>
          <a:p>
            <a:endParaRPr lang="en-US" sz="1400" b="1" dirty="0">
              <a:solidFill>
                <a:schemeClr val="tx2"/>
              </a:solidFill>
            </a:endParaRPr>
          </a:p>
          <a:p>
            <a:pPr marL="285750" indent="-285750">
              <a:buFont typeface="Arial" panose="020B0604020202020204" pitchFamily="34" charset="0"/>
              <a:buChar char="•"/>
            </a:pPr>
            <a:r>
              <a:rPr lang="en-US" sz="1400" b="1" dirty="0" smtClean="0">
                <a:solidFill>
                  <a:schemeClr val="tx2"/>
                </a:solidFill>
              </a:rPr>
              <a:t>Cities/Communities: </a:t>
            </a:r>
            <a:r>
              <a:rPr lang="en-US" sz="1400" dirty="0">
                <a:solidFill>
                  <a:schemeClr val="tx2"/>
                </a:solidFill>
              </a:rPr>
              <a:t>Brea, Diamond Bar, Walnut, Rowland Heights, Hacienda Heights, La Habra Heights, Whittier, South Whittier, Cerritos, Artesia, Norwalk, Pico Rivera, Montebello (split), El Monte, South El Monte, Industry, La Puente, Rose </a:t>
            </a:r>
            <a:r>
              <a:rPr lang="en-US" sz="1400" dirty="0" smtClean="0">
                <a:solidFill>
                  <a:schemeClr val="tx2"/>
                </a:solidFill>
              </a:rPr>
              <a:t>Hills</a:t>
            </a:r>
          </a:p>
          <a:p>
            <a:pPr marL="285750" indent="-285750">
              <a:buFont typeface="Arial" panose="020B0604020202020204" pitchFamily="34" charset="0"/>
              <a:buChar char="•"/>
            </a:pPr>
            <a:endParaRPr lang="en-US" sz="1400" dirty="0" smtClean="0">
              <a:solidFill>
                <a:schemeClr val="tx2"/>
              </a:solidFill>
            </a:endParaRPr>
          </a:p>
          <a:p>
            <a:pPr marL="285750" indent="-285750">
              <a:buFont typeface="Arial" panose="020B0604020202020204" pitchFamily="34" charset="0"/>
              <a:buChar char="•"/>
            </a:pPr>
            <a:r>
              <a:rPr lang="en-US" sz="1400" b="1" dirty="0" smtClean="0">
                <a:solidFill>
                  <a:schemeClr val="tx2"/>
                </a:solidFill>
              </a:rPr>
              <a:t>Nesting: </a:t>
            </a:r>
            <a:r>
              <a:rPr lang="en-US" sz="1400" b="1" dirty="0">
                <a:solidFill>
                  <a:schemeClr val="tx2"/>
                </a:solidFill>
              </a:rPr>
              <a:t> </a:t>
            </a:r>
            <a:r>
              <a:rPr lang="en-US" sz="1400" dirty="0">
                <a:solidFill>
                  <a:schemeClr val="tx2"/>
                </a:solidFill>
              </a:rPr>
              <a:t>AD 57, AD 70 (most), AD 71 (part), AD 49 (part)</a:t>
            </a:r>
          </a:p>
          <a:p>
            <a:r>
              <a:rPr lang="en-US" sz="1400" dirty="0">
                <a:solidFill>
                  <a:schemeClr val="tx2"/>
                </a:solidFill>
              </a:rPr>
              <a:t/>
            </a:r>
            <a:br>
              <a:rPr lang="en-US" sz="1400" dirty="0">
                <a:solidFill>
                  <a:schemeClr val="tx2"/>
                </a:solidFill>
              </a:rPr>
            </a:br>
            <a:endParaRPr lang="en-US" sz="1400" dirty="0">
              <a:solidFill>
                <a:schemeClr val="tx2"/>
              </a:solidFill>
            </a:endParaRPr>
          </a:p>
        </p:txBody>
      </p:sp>
    </p:spTree>
    <p:extLst>
      <p:ext uri="{BB962C8B-B14F-4D97-AF65-F5344CB8AC3E}">
        <p14:creationId xmlns:p14="http://schemas.microsoft.com/office/powerpoint/2010/main" val="805974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MALDEF Key Redistricting Litigation</a:t>
            </a:r>
          </a:p>
        </p:txBody>
      </p:sp>
      <p:sp>
        <p:nvSpPr>
          <p:cNvPr id="3" name="Content Placeholder 2"/>
          <p:cNvSpPr>
            <a:spLocks noGrp="1"/>
          </p:cNvSpPr>
          <p:nvPr>
            <p:ph idx="1"/>
          </p:nvPr>
        </p:nvSpPr>
        <p:spPr/>
        <p:txBody>
          <a:bodyPr/>
          <a:lstStyle/>
          <a:p>
            <a:r>
              <a:rPr lang="en-US" i="1" dirty="0"/>
              <a:t>Garza v. County of Los Angeles (1989) </a:t>
            </a:r>
            <a:r>
              <a:rPr lang="en-US" dirty="0"/>
              <a:t>– Los Angeles Board of Supervisors</a:t>
            </a:r>
          </a:p>
          <a:p>
            <a:endParaRPr lang="en-US" dirty="0"/>
          </a:p>
          <a:p>
            <a:r>
              <a:rPr lang="en-US" i="1" dirty="0"/>
              <a:t>Cano v. Davis (2001) </a:t>
            </a:r>
            <a:r>
              <a:rPr lang="en-US" dirty="0"/>
              <a:t>– San Fernando Valley and San Diego</a:t>
            </a:r>
          </a:p>
          <a:p>
            <a:endParaRPr lang="en-US" dirty="0"/>
          </a:p>
          <a:p>
            <a:r>
              <a:rPr lang="en-US" i="1" dirty="0"/>
              <a:t>LULAC v. Perry (2006) </a:t>
            </a:r>
            <a:r>
              <a:rPr lang="en-US" dirty="0"/>
              <a:t>– Texas Redistricting; US Supreme Court upheld Section 2 of the VRA </a:t>
            </a:r>
          </a:p>
          <a:p>
            <a:endParaRPr lang="en-US" dirty="0"/>
          </a:p>
          <a:p>
            <a:r>
              <a:rPr lang="en-US" i="1" dirty="0"/>
              <a:t>Luna v. County of Kern (2016) </a:t>
            </a:r>
            <a:r>
              <a:rPr lang="en-US" dirty="0"/>
              <a:t>– Kern County </a:t>
            </a:r>
          </a:p>
        </p:txBody>
      </p:sp>
    </p:spTree>
    <p:extLst>
      <p:ext uri="{BB962C8B-B14F-4D97-AF65-F5344CB8AC3E}">
        <p14:creationId xmlns:p14="http://schemas.microsoft.com/office/powerpoint/2010/main" val="41367756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32 - NESTING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755058"/>
            <a:ext cx="5360291" cy="4415350"/>
          </a:xfrm>
        </p:spPr>
      </p:pic>
      <p:sp>
        <p:nvSpPr>
          <p:cNvPr id="5" name="TextBox 4"/>
          <p:cNvSpPr txBox="1"/>
          <p:nvPr/>
        </p:nvSpPr>
        <p:spPr>
          <a:xfrm>
            <a:off x="6178731" y="1755058"/>
            <a:ext cx="5403669" cy="1508105"/>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32 is a nest primarily of  AD 57</a:t>
            </a:r>
            <a:r>
              <a:rPr lang="en-US" sz="2800" dirty="0">
                <a:solidFill>
                  <a:schemeClr val="tx2"/>
                </a:solidFill>
              </a:rPr>
              <a:t> </a:t>
            </a:r>
            <a:r>
              <a:rPr lang="en-US" sz="2800" dirty="0" smtClean="0">
                <a:solidFill>
                  <a:schemeClr val="tx2"/>
                </a:solidFill>
              </a:rPr>
              <a:t>and AD 70</a:t>
            </a:r>
            <a:endParaRPr lang="en-US" sz="2800" dirty="0">
              <a:solidFill>
                <a:schemeClr val="tx2"/>
              </a:solidFill>
            </a:endParaRPr>
          </a:p>
          <a:p>
            <a:r>
              <a:rPr lang="en-US" dirty="0">
                <a:solidFill>
                  <a:schemeClr val="tx2"/>
                </a:solidFill>
              </a:rPr>
              <a:t/>
            </a:r>
            <a:br>
              <a:rPr lang="en-US" dirty="0">
                <a:solidFill>
                  <a:schemeClr val="tx2"/>
                </a:solidFill>
              </a:rPr>
            </a:br>
            <a:endParaRPr lang="en-US" dirty="0">
              <a:solidFill>
                <a:schemeClr val="tx2"/>
              </a:solidFill>
            </a:endParaRPr>
          </a:p>
        </p:txBody>
      </p:sp>
    </p:spTree>
    <p:extLst>
      <p:ext uri="{BB962C8B-B14F-4D97-AF65-F5344CB8AC3E}">
        <p14:creationId xmlns:p14="http://schemas.microsoft.com/office/powerpoint/2010/main" val="1510693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33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1074" y="1818999"/>
            <a:ext cx="5538652" cy="4467048"/>
          </a:xfrm>
        </p:spPr>
      </p:pic>
      <p:sp>
        <p:nvSpPr>
          <p:cNvPr id="5" name="Rectangle 4"/>
          <p:cNvSpPr/>
          <p:nvPr/>
        </p:nvSpPr>
        <p:spPr>
          <a:xfrm>
            <a:off x="6204858" y="1818999"/>
            <a:ext cx="5199016" cy="4785926"/>
          </a:xfrm>
          <a:prstGeom prst="rect">
            <a:avLst/>
          </a:prstGeom>
        </p:spPr>
        <p:txBody>
          <a:bodyPr wrap="square">
            <a:spAutoFit/>
          </a:bodyPr>
          <a:lstStyle/>
          <a:p>
            <a:pPr marL="285750" indent="-285750">
              <a:lnSpc>
                <a:spcPct val="90000"/>
              </a:lnSpc>
              <a:buFont typeface="Arial" panose="020B0604020202020204" pitchFamily="34" charset="0"/>
              <a:buChar char="•"/>
            </a:pPr>
            <a:r>
              <a:rPr lang="fr-FR" sz="1400" b="1" dirty="0">
                <a:solidFill>
                  <a:schemeClr val="tx2"/>
                </a:solidFill>
              </a:rPr>
              <a:t>Total Population: </a:t>
            </a:r>
            <a:r>
              <a:rPr lang="fr-FR" sz="1400" dirty="0" smtClean="0">
                <a:solidFill>
                  <a:schemeClr val="tx2"/>
                </a:solidFill>
              </a:rPr>
              <a:t>989,340</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err="1">
                <a:solidFill>
                  <a:schemeClr val="tx2"/>
                </a:solidFill>
              </a:rPr>
              <a:t>Deviation</a:t>
            </a:r>
            <a:r>
              <a:rPr lang="fr-FR" sz="1400" b="1" dirty="0">
                <a:solidFill>
                  <a:schemeClr val="tx2"/>
                </a:solidFill>
              </a:rPr>
              <a:t>: </a:t>
            </a:r>
            <a:r>
              <a:rPr lang="fr-FR" sz="1400" dirty="0" smtClean="0">
                <a:solidFill>
                  <a:schemeClr val="tx2"/>
                </a:solidFill>
              </a:rPr>
              <a:t>1,254</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a:t>
            </a:r>
            <a:r>
              <a:rPr lang="fr-FR" sz="1400" b="1" dirty="0" err="1">
                <a:solidFill>
                  <a:schemeClr val="tx2"/>
                </a:solidFill>
              </a:rPr>
              <a:t>Deviation</a:t>
            </a:r>
            <a:r>
              <a:rPr lang="fr-FR" sz="1400" b="1" dirty="0">
                <a:solidFill>
                  <a:schemeClr val="tx2"/>
                </a:solidFill>
              </a:rPr>
              <a:t>: </a:t>
            </a:r>
            <a:r>
              <a:rPr lang="fr-FR" sz="1400" dirty="0" smtClean="0">
                <a:solidFill>
                  <a:schemeClr val="tx2"/>
                </a:solidFill>
              </a:rPr>
              <a:t>0.13%</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%Latino CVAP:</a:t>
            </a:r>
            <a:r>
              <a:rPr lang="fr-FR" sz="1400" dirty="0">
                <a:solidFill>
                  <a:schemeClr val="tx2"/>
                </a:solidFill>
              </a:rPr>
              <a:t> </a:t>
            </a:r>
            <a:r>
              <a:rPr lang="fr-FR" sz="1400" dirty="0" smtClean="0">
                <a:solidFill>
                  <a:schemeClr val="tx2"/>
                </a:solidFill>
              </a:rPr>
              <a:t>59.60%</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%Black CVAP-DOJ: </a:t>
            </a:r>
            <a:r>
              <a:rPr lang="fr-FR" sz="1400" dirty="0" smtClean="0">
                <a:solidFill>
                  <a:schemeClr val="tx2"/>
                </a:solidFill>
              </a:rPr>
              <a:t>10.40%</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%Asian CVAP-DOJ:</a:t>
            </a:r>
            <a:r>
              <a:rPr lang="fr-FR" sz="1400" dirty="0">
                <a:solidFill>
                  <a:schemeClr val="tx2"/>
                </a:solidFill>
              </a:rPr>
              <a:t> </a:t>
            </a:r>
            <a:r>
              <a:rPr lang="fr-FR" sz="1400" dirty="0" smtClean="0">
                <a:solidFill>
                  <a:schemeClr val="tx2"/>
                </a:solidFill>
              </a:rPr>
              <a:t>10.83%</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%Native American CVAP-DOJ: </a:t>
            </a:r>
            <a:r>
              <a:rPr lang="fr-FR" sz="1400" dirty="0" smtClean="0">
                <a:solidFill>
                  <a:schemeClr val="tx2"/>
                </a:solidFill>
              </a:rPr>
              <a:t>0.46%</a:t>
            </a:r>
            <a:r>
              <a:rPr lang="fr-FR" sz="1400" b="1" dirty="0" smtClean="0">
                <a:solidFill>
                  <a:schemeClr val="tx2"/>
                </a:solidFill>
              </a:rPr>
              <a:t> </a:t>
            </a:r>
            <a:endParaRPr lang="fr-FR" sz="1400" b="1"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%NL-White CVAP: </a:t>
            </a:r>
            <a:r>
              <a:rPr lang="fr-FR" sz="1400" dirty="0" smtClean="0">
                <a:solidFill>
                  <a:schemeClr val="tx2"/>
                </a:solidFill>
              </a:rPr>
              <a:t>18.78%</a:t>
            </a:r>
            <a:endParaRPr lang="fr-FR" sz="1400" dirty="0">
              <a:solidFill>
                <a:schemeClr val="tx2"/>
              </a:solidFill>
            </a:endParaRP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Latino Majority District </a:t>
            </a:r>
          </a:p>
          <a:p>
            <a:pPr marL="285750" indent="-285750">
              <a:lnSpc>
                <a:spcPct val="90000"/>
              </a:lnSpc>
              <a:buFont typeface="Arial" panose="020B0604020202020204" pitchFamily="34" charset="0"/>
              <a:buChar char="•"/>
            </a:pPr>
            <a:r>
              <a:rPr lang="en-US" sz="1400" b="1" dirty="0">
                <a:solidFill>
                  <a:schemeClr val="tx2"/>
                </a:solidFill>
              </a:rPr>
              <a:t>Latino Opportunity District </a:t>
            </a: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Counties: </a:t>
            </a:r>
            <a:r>
              <a:rPr lang="en-US" sz="1400" dirty="0" smtClean="0">
                <a:solidFill>
                  <a:schemeClr val="tx2"/>
                </a:solidFill>
              </a:rPr>
              <a:t>Los Angeles </a:t>
            </a:r>
            <a:endParaRPr lang="en-US" sz="1400" dirty="0">
              <a:solidFill>
                <a:schemeClr val="tx2"/>
              </a:solidFill>
            </a:endParaRPr>
          </a:p>
          <a:p>
            <a:pPr>
              <a:lnSpc>
                <a:spcPct val="90000"/>
              </a:lnSpc>
            </a:pPr>
            <a:endParaRPr lang="en-US" sz="1400" dirty="0">
              <a:solidFill>
                <a:schemeClr val="tx2"/>
              </a:solidFill>
            </a:endParaRPr>
          </a:p>
          <a:p>
            <a:pPr marL="285750" indent="-285750">
              <a:buFont typeface="Arial" panose="020B0604020202020204" pitchFamily="34" charset="0"/>
              <a:buChar char="•"/>
            </a:pPr>
            <a:r>
              <a:rPr lang="en-US" sz="1400" b="1" dirty="0">
                <a:solidFill>
                  <a:schemeClr val="tx2"/>
                </a:solidFill>
              </a:rPr>
              <a:t>Cities/Communities</a:t>
            </a:r>
            <a:r>
              <a:rPr lang="en-US" sz="1400" b="1" dirty="0" smtClean="0">
                <a:solidFill>
                  <a:schemeClr val="tx2"/>
                </a:solidFill>
              </a:rPr>
              <a:t>: </a:t>
            </a:r>
            <a:r>
              <a:rPr lang="en-US" sz="1400" dirty="0">
                <a:solidFill>
                  <a:schemeClr val="tx2"/>
                </a:solidFill>
              </a:rPr>
              <a:t>Cudahy, South Gate, Lynwood, Paramount, Signal Hill, Vernon, Huntington Park, Maywood, Bell, Bell Gardens, Downey, Bellflower, Lakewood, Hawaiian Gardens, Long Beach (split) </a:t>
            </a:r>
          </a:p>
          <a:p>
            <a:pPr marL="285750" indent="-285750">
              <a:buFont typeface="Arial" panose="020B0604020202020204" pitchFamily="34" charset="0"/>
              <a:buChar char="•"/>
            </a:pPr>
            <a:endParaRPr lang="en-US" sz="1400" dirty="0" smtClean="0">
              <a:solidFill>
                <a:schemeClr val="tx2"/>
              </a:solidFill>
            </a:endParaRPr>
          </a:p>
          <a:p>
            <a:pPr marL="285750" indent="-285750">
              <a:buFont typeface="Arial" panose="020B0604020202020204" pitchFamily="34" charset="0"/>
              <a:buChar char="•"/>
            </a:pPr>
            <a:r>
              <a:rPr lang="en-US" sz="1400" b="1" dirty="0" smtClean="0">
                <a:solidFill>
                  <a:schemeClr val="tx2"/>
                </a:solidFill>
              </a:rPr>
              <a:t>Nesting</a:t>
            </a:r>
            <a:r>
              <a:rPr lang="en-US" sz="1400" dirty="0">
                <a:solidFill>
                  <a:schemeClr val="tx2"/>
                </a:solidFill>
              </a:rPr>
              <a:t>:  </a:t>
            </a:r>
            <a:r>
              <a:rPr lang="en-US" sz="1400" dirty="0" smtClean="0">
                <a:solidFill>
                  <a:schemeClr val="tx2"/>
                </a:solidFill>
              </a:rPr>
              <a:t>Assembly Districts 58 and 63</a:t>
            </a:r>
            <a:r>
              <a:rPr lang="en-US" sz="1400" b="1" dirty="0" smtClean="0">
                <a:solidFill>
                  <a:schemeClr val="tx2"/>
                </a:solidFill>
              </a:rPr>
              <a:t> </a:t>
            </a:r>
            <a:endParaRPr lang="en-US" sz="1400" dirty="0">
              <a:solidFill>
                <a:schemeClr val="tx2"/>
              </a:solidFill>
            </a:endParaRPr>
          </a:p>
          <a:p>
            <a:r>
              <a:rPr lang="en-US" sz="1400" dirty="0"/>
              <a:t/>
            </a:r>
            <a:br>
              <a:rPr lang="en-US" sz="1400" dirty="0"/>
            </a:br>
            <a:endParaRPr lang="en-US" sz="1400" dirty="0">
              <a:solidFill>
                <a:schemeClr val="tx2"/>
              </a:solidFill>
            </a:endParaRPr>
          </a:p>
          <a:p>
            <a:pPr>
              <a:lnSpc>
                <a:spcPct val="90000"/>
              </a:lnSpc>
            </a:pPr>
            <a:endParaRPr lang="en-US" sz="1400" dirty="0">
              <a:solidFill>
                <a:schemeClr val="tx2"/>
              </a:solidFill>
            </a:endParaRPr>
          </a:p>
        </p:txBody>
      </p:sp>
    </p:spTree>
    <p:extLst>
      <p:ext uri="{BB962C8B-B14F-4D97-AF65-F5344CB8AC3E}">
        <p14:creationId xmlns:p14="http://schemas.microsoft.com/office/powerpoint/2010/main" val="35969315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33 - DETAILS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0181" y="1771113"/>
            <a:ext cx="5609374" cy="4620523"/>
          </a:xfrm>
        </p:spPr>
      </p:pic>
    </p:spTree>
    <p:extLst>
      <p:ext uri="{BB962C8B-B14F-4D97-AF65-F5344CB8AC3E}">
        <p14:creationId xmlns:p14="http://schemas.microsoft.com/office/powerpoint/2010/main" val="1309362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33 - NESTING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784554"/>
            <a:ext cx="5449816" cy="4489093"/>
          </a:xfrm>
        </p:spPr>
      </p:pic>
      <p:sp>
        <p:nvSpPr>
          <p:cNvPr id="5" name="TextBox 4"/>
          <p:cNvSpPr txBox="1"/>
          <p:nvPr/>
        </p:nvSpPr>
        <p:spPr>
          <a:xfrm>
            <a:off x="6374674" y="1784554"/>
            <a:ext cx="5207726"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33 is a nest mainly of </a:t>
            </a:r>
            <a:r>
              <a:rPr lang="en-US" sz="2800" dirty="0">
                <a:solidFill>
                  <a:schemeClr val="tx2"/>
                </a:solidFill>
              </a:rPr>
              <a:t>AD </a:t>
            </a:r>
            <a:r>
              <a:rPr lang="en-US" sz="2800" dirty="0" smtClean="0">
                <a:solidFill>
                  <a:schemeClr val="tx2"/>
                </a:solidFill>
              </a:rPr>
              <a:t>58 and AD </a:t>
            </a:r>
            <a:r>
              <a:rPr lang="en-US" sz="2800" dirty="0">
                <a:solidFill>
                  <a:schemeClr val="tx2"/>
                </a:solidFill>
              </a:rPr>
              <a:t>63</a:t>
            </a:r>
            <a:r>
              <a:rPr lang="en-US" sz="2800" b="1" dirty="0">
                <a:solidFill>
                  <a:schemeClr val="tx2"/>
                </a:solidFill>
              </a:rPr>
              <a:t> </a:t>
            </a:r>
            <a:endParaRPr lang="en-US" sz="2800" dirty="0">
              <a:solidFill>
                <a:schemeClr val="tx2"/>
              </a:solidFill>
            </a:endParaRPr>
          </a:p>
          <a:p>
            <a:endParaRPr lang="en-US" sz="2800" dirty="0"/>
          </a:p>
        </p:txBody>
      </p:sp>
    </p:spTree>
    <p:extLst>
      <p:ext uri="{BB962C8B-B14F-4D97-AF65-F5344CB8AC3E}">
        <p14:creationId xmlns:p14="http://schemas.microsoft.com/office/powerpoint/2010/main" val="11850698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50128" y="408373"/>
            <a:ext cx="8260672" cy="1039427"/>
          </a:xfrm>
        </p:spPr>
        <p:txBody>
          <a:bodyPr anchor="ctr">
            <a:normAutofit/>
          </a:bodyPr>
          <a:lstStyle/>
          <a:p>
            <a:r>
              <a:rPr lang="en-US" dirty="0"/>
              <a:t>MALDEF SD 35</a:t>
            </a:r>
          </a:p>
        </p:txBody>
      </p:sp>
      <p:sp>
        <p:nvSpPr>
          <p:cNvPr id="9" name="Content Placeholder 8"/>
          <p:cNvSpPr>
            <a:spLocks noGrp="1"/>
          </p:cNvSpPr>
          <p:nvPr>
            <p:ph sz="half" idx="2"/>
          </p:nvPr>
        </p:nvSpPr>
        <p:spPr>
          <a:xfrm>
            <a:off x="6172199" y="1719071"/>
            <a:ext cx="5629587" cy="4838802"/>
          </a:xfrm>
        </p:spPr>
        <p:txBody>
          <a:bodyPr wrap="square" anchor="ctr">
            <a:normAutofit lnSpcReduction="10000"/>
          </a:bodyPr>
          <a:lstStyle/>
          <a:p>
            <a:pPr>
              <a:lnSpc>
                <a:spcPct val="90000"/>
              </a:lnSpc>
            </a:pPr>
            <a:r>
              <a:rPr lang="fr-FR" sz="1400" b="1" dirty="0"/>
              <a:t>Total Population: </a:t>
            </a:r>
            <a:r>
              <a:rPr lang="fr-FR" sz="1400" dirty="0"/>
              <a:t>1,003,794</a:t>
            </a:r>
          </a:p>
          <a:p>
            <a:pPr>
              <a:lnSpc>
                <a:spcPct val="90000"/>
              </a:lnSpc>
            </a:pPr>
            <a:r>
              <a:rPr lang="fr-FR" sz="1400" b="1" dirty="0" err="1"/>
              <a:t>Deviation</a:t>
            </a:r>
            <a:r>
              <a:rPr lang="fr-FR" sz="1400" b="1" dirty="0"/>
              <a:t>: </a:t>
            </a:r>
            <a:r>
              <a:rPr lang="fr-FR" sz="1400" dirty="0"/>
              <a:t>15,708</a:t>
            </a:r>
          </a:p>
          <a:p>
            <a:pPr>
              <a:lnSpc>
                <a:spcPct val="90000"/>
              </a:lnSpc>
            </a:pPr>
            <a:r>
              <a:rPr lang="fr-FR" sz="1400" b="1" dirty="0"/>
              <a:t>%</a:t>
            </a:r>
            <a:r>
              <a:rPr lang="fr-FR" sz="1400" b="1" dirty="0" err="1"/>
              <a:t>Deviation</a:t>
            </a:r>
            <a:r>
              <a:rPr lang="fr-FR" sz="1400" b="1" dirty="0"/>
              <a:t>: </a:t>
            </a:r>
            <a:r>
              <a:rPr lang="fr-FR" sz="1400" dirty="0"/>
              <a:t>1.59%</a:t>
            </a:r>
          </a:p>
          <a:p>
            <a:pPr>
              <a:lnSpc>
                <a:spcPct val="90000"/>
              </a:lnSpc>
            </a:pPr>
            <a:r>
              <a:rPr lang="fr-FR" sz="1400" b="1" dirty="0"/>
              <a:t>%Latino CVAP:</a:t>
            </a:r>
            <a:r>
              <a:rPr lang="fr-FR" sz="1400" dirty="0"/>
              <a:t> 42.06%</a:t>
            </a:r>
          </a:p>
          <a:p>
            <a:pPr>
              <a:lnSpc>
                <a:spcPct val="90000"/>
              </a:lnSpc>
            </a:pPr>
            <a:r>
              <a:rPr lang="fr-FR" sz="1400" b="1" dirty="0"/>
              <a:t>%Black CVAP-DOJ: </a:t>
            </a:r>
            <a:r>
              <a:rPr lang="fr-FR" sz="1400" dirty="0"/>
              <a:t>29.28%</a:t>
            </a:r>
          </a:p>
          <a:p>
            <a:pPr>
              <a:lnSpc>
                <a:spcPct val="90000"/>
              </a:lnSpc>
            </a:pPr>
            <a:r>
              <a:rPr lang="fr-FR" sz="1400" b="1" dirty="0"/>
              <a:t>%Asian CVAP-DOJ:</a:t>
            </a:r>
            <a:r>
              <a:rPr lang="fr-FR" sz="1400" dirty="0"/>
              <a:t> 10.77%</a:t>
            </a:r>
          </a:p>
          <a:p>
            <a:pPr>
              <a:lnSpc>
                <a:spcPct val="90000"/>
              </a:lnSpc>
            </a:pPr>
            <a:r>
              <a:rPr lang="fr-FR" sz="1400" b="1" dirty="0"/>
              <a:t>%Native American CVAP-DOJ: </a:t>
            </a:r>
            <a:r>
              <a:rPr lang="fr-FR" sz="1400" dirty="0"/>
              <a:t>0.33%</a:t>
            </a:r>
            <a:r>
              <a:rPr lang="fr-FR" sz="1400" b="1" dirty="0"/>
              <a:t> </a:t>
            </a:r>
          </a:p>
          <a:p>
            <a:pPr>
              <a:lnSpc>
                <a:spcPct val="90000"/>
              </a:lnSpc>
            </a:pPr>
            <a:r>
              <a:rPr lang="fr-FR" sz="1400" b="1" dirty="0"/>
              <a:t>%NL-White CVAP: </a:t>
            </a:r>
            <a:r>
              <a:rPr lang="fr-FR" sz="1400" dirty="0"/>
              <a:t>15.73%</a:t>
            </a:r>
          </a:p>
          <a:p>
            <a:pPr>
              <a:lnSpc>
                <a:spcPct val="90000"/>
              </a:lnSpc>
            </a:pPr>
            <a:endParaRPr lang="en-US" sz="1400" b="1" dirty="0"/>
          </a:p>
          <a:p>
            <a:pPr>
              <a:lnSpc>
                <a:spcPct val="90000"/>
              </a:lnSpc>
            </a:pPr>
            <a:r>
              <a:rPr lang="en-US" sz="1400" b="1" dirty="0"/>
              <a:t>Latino Influence District </a:t>
            </a:r>
          </a:p>
          <a:p>
            <a:pPr marL="114300" indent="0">
              <a:lnSpc>
                <a:spcPct val="90000"/>
              </a:lnSpc>
              <a:buNone/>
            </a:pPr>
            <a:endParaRPr lang="en-US" sz="1400" b="1" dirty="0"/>
          </a:p>
          <a:p>
            <a:pPr>
              <a:lnSpc>
                <a:spcPct val="90000"/>
              </a:lnSpc>
            </a:pPr>
            <a:r>
              <a:rPr lang="en-US" sz="1400" b="1" dirty="0"/>
              <a:t>Counties: </a:t>
            </a:r>
            <a:r>
              <a:rPr lang="en-US" sz="1400" dirty="0"/>
              <a:t>Los Angeles</a:t>
            </a:r>
          </a:p>
          <a:p>
            <a:pPr>
              <a:lnSpc>
                <a:spcPct val="90000"/>
              </a:lnSpc>
            </a:pPr>
            <a:endParaRPr lang="en-US" sz="1400" dirty="0"/>
          </a:p>
          <a:p>
            <a:pPr>
              <a:lnSpc>
                <a:spcPct val="90000"/>
              </a:lnSpc>
            </a:pPr>
            <a:r>
              <a:rPr lang="en-US" sz="1400" b="1" dirty="0"/>
              <a:t>Cities/Communities: </a:t>
            </a:r>
            <a:r>
              <a:rPr lang="en-US" sz="1300" dirty="0"/>
              <a:t>Marina del Rey, Del Rey, Inglewood, Lennox, South LA, Westmont, West Athens, Hawthorne, Del Aire, Lawndale, </a:t>
            </a:r>
            <a:r>
              <a:rPr lang="en-US" sz="1300" dirty="0" err="1"/>
              <a:t>Willowbrook</a:t>
            </a:r>
            <a:r>
              <a:rPr lang="en-US" sz="1300" dirty="0"/>
              <a:t>, West Rancho Dominguez, Compton, Carson, Wilmington, San Pedro </a:t>
            </a:r>
          </a:p>
          <a:p>
            <a:pPr>
              <a:lnSpc>
                <a:spcPct val="90000"/>
              </a:lnSpc>
            </a:pPr>
            <a:endParaRPr lang="en-US" sz="1300" b="1" dirty="0"/>
          </a:p>
          <a:p>
            <a:pPr>
              <a:lnSpc>
                <a:spcPct val="90000"/>
              </a:lnSpc>
            </a:pPr>
            <a:r>
              <a:rPr lang="en-US" sz="1600" b="1" dirty="0"/>
              <a:t>Other Partner Feedback: </a:t>
            </a:r>
            <a:r>
              <a:rPr lang="en-US" sz="1300" dirty="0"/>
              <a:t>Maintained West Carson and Carson together due to the feedback we received from AAAJ.</a:t>
            </a:r>
            <a:endParaRPr lang="en-US" sz="1300" b="1" dirty="0"/>
          </a:p>
          <a:p>
            <a:pPr>
              <a:lnSpc>
                <a:spcPct val="90000"/>
              </a:lnSpc>
            </a:pPr>
            <a:endParaRPr lang="en-US" sz="1400" dirty="0"/>
          </a:p>
          <a:p>
            <a:pPr>
              <a:lnSpc>
                <a:spcPct val="90000"/>
              </a:lnSpc>
            </a:pPr>
            <a:r>
              <a:rPr lang="en-US" sz="1400" b="1" dirty="0"/>
              <a:t>Nesting: </a:t>
            </a:r>
            <a:r>
              <a:rPr lang="en-US" sz="1400" dirty="0"/>
              <a:t>Assembly Districts 62 &amp; 64</a:t>
            </a:r>
            <a:endParaRPr lang="en-US" sz="1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90213" y="1719071"/>
            <a:ext cx="5866147" cy="4838801"/>
          </a:xfrm>
          <a:prstGeom prst="rect">
            <a:avLst/>
          </a:prstGeom>
        </p:spPr>
      </p:pic>
    </p:spTree>
    <p:extLst>
      <p:ext uri="{BB962C8B-B14F-4D97-AF65-F5344CB8AC3E}">
        <p14:creationId xmlns:p14="http://schemas.microsoft.com/office/powerpoint/2010/main" val="18569654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35 - Details</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6" cy="4406899"/>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6218726" y="1719263"/>
            <a:ext cx="5342546" cy="4406899"/>
          </a:xfrm>
        </p:spPr>
      </p:pic>
    </p:spTree>
    <p:extLst>
      <p:ext uri="{BB962C8B-B14F-4D97-AF65-F5344CB8AC3E}">
        <p14:creationId xmlns:p14="http://schemas.microsoft.com/office/powerpoint/2010/main" val="21679504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35 - Details</a:t>
            </a: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3148284" y="1719263"/>
            <a:ext cx="5895432" cy="4862956"/>
          </a:xfrm>
        </p:spPr>
      </p:pic>
    </p:spTree>
    <p:extLst>
      <p:ext uri="{BB962C8B-B14F-4D97-AF65-F5344CB8AC3E}">
        <p14:creationId xmlns:p14="http://schemas.microsoft.com/office/powerpoint/2010/main" val="27954846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35 - Nesting</a:t>
            </a: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89451" y="1719263"/>
            <a:ext cx="5342546" cy="4406899"/>
          </a:xfrm>
        </p:spPr>
      </p:pic>
      <p:sp>
        <p:nvSpPr>
          <p:cNvPr id="3" name="Content Placeholder 2"/>
          <p:cNvSpPr>
            <a:spLocks noGrp="1"/>
          </p:cNvSpPr>
          <p:nvPr>
            <p:ph sz="half" idx="2"/>
          </p:nvPr>
        </p:nvSpPr>
        <p:spPr/>
        <p:txBody>
          <a:bodyPr/>
          <a:lstStyle/>
          <a:p>
            <a:r>
              <a:rPr lang="en-US" dirty="0"/>
              <a:t>SD 5 is a nest made primarily of AD 62 and AD 64</a:t>
            </a:r>
          </a:p>
        </p:txBody>
      </p:sp>
    </p:spTree>
    <p:extLst>
      <p:ext uri="{BB962C8B-B14F-4D97-AF65-F5344CB8AC3E}">
        <p14:creationId xmlns:p14="http://schemas.microsoft.com/office/powerpoint/2010/main" val="10004988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ORANGE COUNTY </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447014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34</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7065" y="1783414"/>
            <a:ext cx="5576534" cy="4593473"/>
          </a:xfrm>
        </p:spPr>
      </p:pic>
      <p:sp>
        <p:nvSpPr>
          <p:cNvPr id="5" name="Rectangle 4"/>
          <p:cNvSpPr/>
          <p:nvPr/>
        </p:nvSpPr>
        <p:spPr>
          <a:xfrm>
            <a:off x="6152605" y="1783414"/>
            <a:ext cx="5429795" cy="4262705"/>
          </a:xfrm>
          <a:prstGeom prst="rect">
            <a:avLst/>
          </a:prstGeom>
        </p:spPr>
        <p:txBody>
          <a:bodyPr wrap="square">
            <a:spAutoFit/>
          </a:bodyPr>
          <a:lstStyle/>
          <a:p>
            <a:pPr marL="285750" indent="-285750">
              <a:lnSpc>
                <a:spcPct val="90000"/>
              </a:lnSpc>
              <a:buFont typeface="Arial" panose="020B0604020202020204" pitchFamily="34" charset="0"/>
              <a:buChar char="•"/>
            </a:pPr>
            <a:r>
              <a:rPr lang="fr-FR" sz="1400" b="1" dirty="0">
                <a:solidFill>
                  <a:schemeClr val="tx2"/>
                </a:solidFill>
              </a:rPr>
              <a:t>Total Population: </a:t>
            </a:r>
            <a:r>
              <a:rPr lang="fr-FR" sz="1400" dirty="0" smtClean="0">
                <a:solidFill>
                  <a:schemeClr val="tx2"/>
                </a:solidFill>
              </a:rPr>
              <a:t>965,333</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err="1">
                <a:solidFill>
                  <a:schemeClr val="tx2"/>
                </a:solidFill>
              </a:rPr>
              <a:t>Deviation</a:t>
            </a:r>
            <a:r>
              <a:rPr lang="fr-FR" sz="1400" b="1" dirty="0">
                <a:solidFill>
                  <a:schemeClr val="tx2"/>
                </a:solidFill>
              </a:rPr>
              <a:t>: </a:t>
            </a:r>
            <a:r>
              <a:rPr lang="fr-FR" sz="1400" dirty="0" smtClean="0">
                <a:solidFill>
                  <a:schemeClr val="tx2"/>
                </a:solidFill>
              </a:rPr>
              <a:t>-22,753</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a:t>
            </a:r>
            <a:r>
              <a:rPr lang="fr-FR" sz="1400" b="1" dirty="0" err="1">
                <a:solidFill>
                  <a:schemeClr val="tx2"/>
                </a:solidFill>
              </a:rPr>
              <a:t>Deviation</a:t>
            </a:r>
            <a:r>
              <a:rPr lang="fr-FR" sz="1400" b="1" dirty="0">
                <a:solidFill>
                  <a:schemeClr val="tx2"/>
                </a:solidFill>
              </a:rPr>
              <a:t>: </a:t>
            </a:r>
            <a:r>
              <a:rPr lang="fr-FR" sz="1400" dirty="0" smtClean="0">
                <a:solidFill>
                  <a:schemeClr val="tx2"/>
                </a:solidFill>
              </a:rPr>
              <a:t>-2.3%</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%Latino CVAP:</a:t>
            </a:r>
            <a:r>
              <a:rPr lang="fr-FR" sz="1400" dirty="0">
                <a:solidFill>
                  <a:schemeClr val="tx2"/>
                </a:solidFill>
              </a:rPr>
              <a:t> </a:t>
            </a:r>
            <a:r>
              <a:rPr lang="fr-FR" sz="1400" dirty="0" smtClean="0">
                <a:solidFill>
                  <a:schemeClr val="tx2"/>
                </a:solidFill>
              </a:rPr>
              <a:t>50.37%</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%Black CVAP-DOJ: </a:t>
            </a:r>
            <a:r>
              <a:rPr lang="fr-FR" sz="1400" dirty="0" smtClean="0">
                <a:solidFill>
                  <a:schemeClr val="tx2"/>
                </a:solidFill>
              </a:rPr>
              <a:t>10.49%</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%Asian CVAP-DOJ:</a:t>
            </a:r>
            <a:r>
              <a:rPr lang="fr-FR" sz="1400" dirty="0">
                <a:solidFill>
                  <a:schemeClr val="tx2"/>
                </a:solidFill>
              </a:rPr>
              <a:t> </a:t>
            </a:r>
            <a:r>
              <a:rPr lang="fr-FR" sz="1400" dirty="0" smtClean="0">
                <a:solidFill>
                  <a:schemeClr val="tx2"/>
                </a:solidFill>
              </a:rPr>
              <a:t>7.44%</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%Native American CVAP-DOJ: </a:t>
            </a:r>
            <a:r>
              <a:rPr lang="fr-FR" sz="1400" dirty="0" smtClean="0">
                <a:solidFill>
                  <a:schemeClr val="tx2"/>
                </a:solidFill>
              </a:rPr>
              <a:t>0.50%</a:t>
            </a:r>
            <a:endParaRPr lang="fr-FR" sz="1400" b="1"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%NL-White CVAP: </a:t>
            </a:r>
            <a:r>
              <a:rPr lang="fr-FR" sz="1400" dirty="0" smtClean="0">
                <a:solidFill>
                  <a:schemeClr val="tx2"/>
                </a:solidFill>
              </a:rPr>
              <a:t>26.50%</a:t>
            </a:r>
            <a:endParaRPr lang="fr-FR" sz="1400" dirty="0">
              <a:solidFill>
                <a:schemeClr val="tx2"/>
              </a:solidFill>
            </a:endParaRP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Latino Majority District </a:t>
            </a:r>
          </a:p>
          <a:p>
            <a:pPr marL="285750" indent="-285750">
              <a:lnSpc>
                <a:spcPct val="90000"/>
              </a:lnSpc>
              <a:buFont typeface="Arial" panose="020B0604020202020204" pitchFamily="34" charset="0"/>
              <a:buChar char="•"/>
            </a:pPr>
            <a:r>
              <a:rPr lang="en-US" sz="1400" b="1" dirty="0">
                <a:solidFill>
                  <a:schemeClr val="tx2"/>
                </a:solidFill>
              </a:rPr>
              <a:t>Latino Opportunity District </a:t>
            </a: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Counties: </a:t>
            </a:r>
            <a:r>
              <a:rPr lang="en-US" sz="1400" dirty="0" smtClean="0">
                <a:solidFill>
                  <a:schemeClr val="tx2"/>
                </a:solidFill>
              </a:rPr>
              <a:t>Orange, Los Angeles(split) </a:t>
            </a:r>
            <a:endParaRPr lang="en-US" sz="1400" dirty="0">
              <a:solidFill>
                <a:schemeClr val="tx2"/>
              </a:solidFill>
            </a:endParaRPr>
          </a:p>
          <a:p>
            <a:pPr>
              <a:lnSpc>
                <a:spcPct val="90000"/>
              </a:lnSpc>
            </a:pPr>
            <a:endParaRPr lang="en-US" sz="1400"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Cities/Communities</a:t>
            </a:r>
            <a:r>
              <a:rPr lang="en-US" sz="1400" b="1" dirty="0" smtClean="0">
                <a:solidFill>
                  <a:schemeClr val="tx2"/>
                </a:solidFill>
              </a:rPr>
              <a:t>: </a:t>
            </a:r>
            <a:r>
              <a:rPr lang="en-US" sz="1400" b="1" dirty="0">
                <a:solidFill>
                  <a:schemeClr val="tx2"/>
                </a:solidFill>
              </a:rPr>
              <a:t> </a:t>
            </a:r>
            <a:r>
              <a:rPr lang="en-US" sz="1400" dirty="0">
                <a:solidFill>
                  <a:schemeClr val="tx2"/>
                </a:solidFill>
              </a:rPr>
              <a:t>La Habra, East Whittier, La Mirada, Anaheim, Stanton(split), Santa </a:t>
            </a:r>
            <a:r>
              <a:rPr lang="en-US" sz="1400" dirty="0" smtClean="0">
                <a:solidFill>
                  <a:schemeClr val="tx2"/>
                </a:solidFill>
              </a:rPr>
              <a:t>Ana</a:t>
            </a:r>
            <a:endParaRPr lang="en-US" sz="1400" b="1" dirty="0" smtClean="0">
              <a:solidFill>
                <a:schemeClr val="tx2"/>
              </a:solidFill>
            </a:endParaRPr>
          </a:p>
          <a:p>
            <a:pPr marL="285750" indent="-285750">
              <a:lnSpc>
                <a:spcPct val="90000"/>
              </a:lnSpc>
              <a:buFont typeface="Arial" panose="020B0604020202020204" pitchFamily="34" charset="0"/>
              <a:buChar char="•"/>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smtClean="0">
                <a:solidFill>
                  <a:schemeClr val="tx2"/>
                </a:solidFill>
              </a:rPr>
              <a:t>Nesting</a:t>
            </a:r>
            <a:r>
              <a:rPr lang="en-US" sz="1400" b="1" dirty="0">
                <a:solidFill>
                  <a:schemeClr val="tx2"/>
                </a:solidFill>
              </a:rPr>
              <a:t>:  </a:t>
            </a:r>
            <a:r>
              <a:rPr lang="en-US" sz="1400" dirty="0">
                <a:solidFill>
                  <a:schemeClr val="tx2"/>
                </a:solidFill>
              </a:rPr>
              <a:t>AD 65 (most), AD 69 (most), AD 70 (part), &amp; AD 71 (part)</a:t>
            </a:r>
          </a:p>
          <a:p>
            <a:r>
              <a:rPr lang="en-US" sz="1400" dirty="0">
                <a:solidFill>
                  <a:schemeClr val="tx2"/>
                </a:solidFill>
              </a:rPr>
              <a:t/>
            </a:r>
            <a:br>
              <a:rPr lang="en-US" sz="1400" dirty="0">
                <a:solidFill>
                  <a:schemeClr val="tx2"/>
                </a:solidFill>
              </a:rPr>
            </a:br>
            <a:endParaRPr lang="en-US" sz="1400" dirty="0">
              <a:solidFill>
                <a:schemeClr val="tx2"/>
              </a:solidFill>
            </a:endParaRPr>
          </a:p>
        </p:txBody>
      </p:sp>
    </p:spTree>
    <p:extLst>
      <p:ext uri="{BB962C8B-B14F-4D97-AF65-F5344CB8AC3E}">
        <p14:creationId xmlns:p14="http://schemas.microsoft.com/office/powerpoint/2010/main" val="3115328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2021 California Mapping Goals</a:t>
            </a:r>
          </a:p>
        </p:txBody>
      </p:sp>
      <p:sp>
        <p:nvSpPr>
          <p:cNvPr id="3" name="Content Placeholder 2"/>
          <p:cNvSpPr>
            <a:spLocks noGrp="1"/>
          </p:cNvSpPr>
          <p:nvPr>
            <p:ph idx="1"/>
          </p:nvPr>
        </p:nvSpPr>
        <p:spPr/>
        <p:txBody>
          <a:bodyPr/>
          <a:lstStyle/>
          <a:p>
            <a:r>
              <a:rPr lang="en-US" dirty="0"/>
              <a:t>Comply with United States and California law</a:t>
            </a:r>
          </a:p>
          <a:p>
            <a:endParaRPr lang="en-US" dirty="0"/>
          </a:p>
          <a:p>
            <a:r>
              <a:rPr lang="en-US" dirty="0" smtClean="0"/>
              <a:t>Develop plans </a:t>
            </a:r>
            <a:r>
              <a:rPr lang="en-US" dirty="0"/>
              <a:t>that respect California’s </a:t>
            </a:r>
            <a:r>
              <a:rPr lang="en-US" dirty="0" smtClean="0"/>
              <a:t>demographics</a:t>
            </a:r>
          </a:p>
          <a:p>
            <a:endParaRPr lang="en-US" dirty="0" smtClean="0"/>
          </a:p>
          <a:p>
            <a:r>
              <a:rPr lang="en-US" b="1" dirty="0" smtClean="0"/>
              <a:t>Ensure all </a:t>
            </a:r>
            <a:r>
              <a:rPr lang="en-US" b="1" dirty="0"/>
              <a:t>California statewide plans must reflect the Latino </a:t>
            </a:r>
            <a:r>
              <a:rPr lang="en-US" b="1" dirty="0" smtClean="0"/>
              <a:t>population growth, </a:t>
            </a:r>
            <a:r>
              <a:rPr lang="en-US" b="1" dirty="0"/>
              <a:t>which is driven by </a:t>
            </a:r>
            <a:r>
              <a:rPr lang="en-US" b="1" dirty="0" smtClean="0"/>
              <a:t>significant increase in citizen </a:t>
            </a:r>
            <a:r>
              <a:rPr lang="en-US" b="1" dirty="0"/>
              <a:t>voting age </a:t>
            </a:r>
            <a:r>
              <a:rPr lang="en-US" b="1" dirty="0" smtClean="0"/>
              <a:t>population</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335815389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34 - DETAILS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806214"/>
            <a:ext cx="5309561" cy="437356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2839" y="1806213"/>
            <a:ext cx="5309561" cy="4373563"/>
          </a:xfrm>
          <a:prstGeom prst="rect">
            <a:avLst/>
          </a:prstGeom>
        </p:spPr>
      </p:pic>
    </p:spTree>
    <p:extLst>
      <p:ext uri="{BB962C8B-B14F-4D97-AF65-F5344CB8AC3E}">
        <p14:creationId xmlns:p14="http://schemas.microsoft.com/office/powerpoint/2010/main" val="3874201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34 - NESTING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841090"/>
            <a:ext cx="5309561" cy="4373563"/>
          </a:xfrm>
        </p:spPr>
      </p:pic>
      <p:sp>
        <p:nvSpPr>
          <p:cNvPr id="5" name="TextBox 4"/>
          <p:cNvSpPr txBox="1"/>
          <p:nvPr/>
        </p:nvSpPr>
        <p:spPr>
          <a:xfrm>
            <a:off x="6348549" y="1841090"/>
            <a:ext cx="5355771"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34 is a nesting of mostly </a:t>
            </a:r>
            <a:r>
              <a:rPr lang="en-US" sz="2800" dirty="0">
                <a:solidFill>
                  <a:schemeClr val="tx2"/>
                </a:solidFill>
              </a:rPr>
              <a:t>AD </a:t>
            </a:r>
            <a:r>
              <a:rPr lang="en-US" sz="2800" dirty="0" smtClean="0">
                <a:solidFill>
                  <a:schemeClr val="tx2"/>
                </a:solidFill>
              </a:rPr>
              <a:t>65 and AD 69</a:t>
            </a:r>
            <a:endParaRPr lang="en-US" sz="2800" dirty="0">
              <a:solidFill>
                <a:schemeClr val="tx2"/>
              </a:solidFill>
            </a:endParaRP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2886262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Inland empire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969689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smtClean="0"/>
              <a:t>Inland Empire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15977" y="2120494"/>
            <a:ext cx="4637737" cy="4406900"/>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45252" y="2120494"/>
            <a:ext cx="4637737" cy="4406900"/>
          </a:xfrm>
        </p:spPr>
      </p:pic>
    </p:spTree>
    <p:extLst>
      <p:ext uri="{BB962C8B-B14F-4D97-AF65-F5344CB8AC3E}">
        <p14:creationId xmlns:p14="http://schemas.microsoft.com/office/powerpoint/2010/main" val="25945769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20</a:t>
            </a:r>
          </a:p>
        </p:txBody>
      </p:sp>
      <p:sp>
        <p:nvSpPr>
          <p:cNvPr id="9" name="Content Placeholder 8"/>
          <p:cNvSpPr>
            <a:spLocks noGrp="1"/>
          </p:cNvSpPr>
          <p:nvPr>
            <p:ph sz="half" idx="2"/>
          </p:nvPr>
        </p:nvSpPr>
        <p:spPr/>
        <p:txBody>
          <a:bodyPr wrap="square" anchor="ctr">
            <a:normAutofit lnSpcReduction="10000"/>
          </a:bodyPr>
          <a:lstStyle/>
          <a:p>
            <a:pPr>
              <a:lnSpc>
                <a:spcPct val="90000"/>
              </a:lnSpc>
            </a:pPr>
            <a:r>
              <a:rPr lang="fr-FR" sz="1400" b="1" dirty="0"/>
              <a:t>Total Population: </a:t>
            </a:r>
            <a:r>
              <a:rPr lang="fr-FR" sz="1400" dirty="0"/>
              <a:t>992,756</a:t>
            </a:r>
          </a:p>
          <a:p>
            <a:pPr>
              <a:lnSpc>
                <a:spcPct val="90000"/>
              </a:lnSpc>
            </a:pPr>
            <a:r>
              <a:rPr lang="fr-FR" sz="1400" b="1" dirty="0" err="1"/>
              <a:t>Deviation</a:t>
            </a:r>
            <a:r>
              <a:rPr lang="fr-FR" sz="1400" b="1" dirty="0"/>
              <a:t>: </a:t>
            </a:r>
            <a:r>
              <a:rPr lang="fr-FR" sz="1400" dirty="0"/>
              <a:t>2,670</a:t>
            </a:r>
          </a:p>
          <a:p>
            <a:pPr>
              <a:lnSpc>
                <a:spcPct val="90000"/>
              </a:lnSpc>
            </a:pPr>
            <a:r>
              <a:rPr lang="fr-FR" sz="1400" b="1" dirty="0"/>
              <a:t>%</a:t>
            </a:r>
            <a:r>
              <a:rPr lang="fr-FR" sz="1400" b="1" dirty="0" err="1"/>
              <a:t>Deviation</a:t>
            </a:r>
            <a:r>
              <a:rPr lang="fr-FR" sz="1400" b="1" dirty="0"/>
              <a:t>: </a:t>
            </a:r>
            <a:r>
              <a:rPr lang="fr-FR" sz="1400" dirty="0"/>
              <a:t>0.47%</a:t>
            </a:r>
          </a:p>
          <a:p>
            <a:pPr>
              <a:lnSpc>
                <a:spcPct val="90000"/>
              </a:lnSpc>
            </a:pPr>
            <a:r>
              <a:rPr lang="fr-FR" sz="1400" b="1" dirty="0"/>
              <a:t>%Latino CVAP:</a:t>
            </a:r>
            <a:r>
              <a:rPr lang="fr-FR" sz="1400" dirty="0"/>
              <a:t> 55.63%</a:t>
            </a:r>
          </a:p>
          <a:p>
            <a:pPr>
              <a:lnSpc>
                <a:spcPct val="90000"/>
              </a:lnSpc>
            </a:pPr>
            <a:r>
              <a:rPr lang="fr-FR" sz="1400" b="1" dirty="0"/>
              <a:t>%Black CVAP-DOJ: </a:t>
            </a:r>
            <a:r>
              <a:rPr lang="fr-FR" sz="1400" dirty="0"/>
              <a:t>12.17%</a:t>
            </a:r>
          </a:p>
          <a:p>
            <a:pPr>
              <a:lnSpc>
                <a:spcPct val="90000"/>
              </a:lnSpc>
            </a:pPr>
            <a:r>
              <a:rPr lang="fr-FR" sz="1400" b="1" dirty="0"/>
              <a:t>%Asian CVAP-DOJ:</a:t>
            </a:r>
            <a:r>
              <a:rPr lang="fr-FR" sz="1400" dirty="0"/>
              <a:t> 6.66%</a:t>
            </a:r>
          </a:p>
          <a:p>
            <a:pPr>
              <a:lnSpc>
                <a:spcPct val="90000"/>
              </a:lnSpc>
            </a:pPr>
            <a:r>
              <a:rPr lang="fr-FR" sz="1400" b="1" dirty="0"/>
              <a:t>%Native American CVAP-DOJ: </a:t>
            </a:r>
            <a:r>
              <a:rPr lang="fr-FR" sz="1400" dirty="0"/>
              <a:t>0.64% </a:t>
            </a:r>
          </a:p>
          <a:p>
            <a:pPr>
              <a:lnSpc>
                <a:spcPct val="90000"/>
              </a:lnSpc>
            </a:pPr>
            <a:r>
              <a:rPr lang="fr-FR" sz="1400" b="1" dirty="0"/>
              <a:t>%NL-White CVAP: </a:t>
            </a:r>
            <a:r>
              <a:rPr lang="fr-FR" sz="1400" dirty="0"/>
              <a:t>23.37%</a:t>
            </a:r>
          </a:p>
          <a:p>
            <a:pPr>
              <a:lnSpc>
                <a:spcPct val="90000"/>
              </a:lnSpc>
            </a:pPr>
            <a:endParaRPr lang="en-US" sz="1400" b="1" dirty="0"/>
          </a:p>
          <a:p>
            <a:pPr>
              <a:lnSpc>
                <a:spcPct val="90000"/>
              </a:lnSpc>
            </a:pPr>
            <a:r>
              <a:rPr lang="en-US" sz="1400" b="1" dirty="0"/>
              <a:t>Latino Majority District </a:t>
            </a:r>
          </a:p>
          <a:p>
            <a:pPr>
              <a:lnSpc>
                <a:spcPct val="90000"/>
              </a:lnSpc>
            </a:pPr>
            <a:r>
              <a:rPr lang="en-US" sz="1400" b="1" dirty="0"/>
              <a:t>Latino Opportunity District </a:t>
            </a:r>
          </a:p>
          <a:p>
            <a:pPr>
              <a:lnSpc>
                <a:spcPct val="90000"/>
              </a:lnSpc>
            </a:pPr>
            <a:endParaRPr lang="en-US" sz="1400" b="1" dirty="0"/>
          </a:p>
          <a:p>
            <a:pPr>
              <a:lnSpc>
                <a:spcPct val="90000"/>
              </a:lnSpc>
            </a:pPr>
            <a:r>
              <a:rPr lang="en-US" sz="1400" b="1" dirty="0"/>
              <a:t>Counties: </a:t>
            </a:r>
            <a:r>
              <a:rPr lang="en-US" sz="1400" dirty="0"/>
              <a:t>San Bernardino</a:t>
            </a:r>
          </a:p>
          <a:p>
            <a:pPr marL="114300" indent="0">
              <a:lnSpc>
                <a:spcPct val="90000"/>
              </a:lnSpc>
              <a:buNone/>
            </a:pPr>
            <a:endParaRPr lang="en-US" sz="1400" dirty="0"/>
          </a:p>
          <a:p>
            <a:pPr>
              <a:lnSpc>
                <a:spcPct val="90000"/>
              </a:lnSpc>
            </a:pPr>
            <a:r>
              <a:rPr lang="en-US" sz="1400" b="1" dirty="0"/>
              <a:t>Cities/Communities: </a:t>
            </a:r>
            <a:r>
              <a:rPr lang="en-US" sz="1400" dirty="0"/>
              <a:t>Rancho Cucamonga (split), Ontario, Chino(split),Fontana,  Bloomington, </a:t>
            </a:r>
            <a:r>
              <a:rPr lang="en-US" sz="1400" dirty="0" err="1"/>
              <a:t>Muscoy</a:t>
            </a:r>
            <a:r>
              <a:rPr lang="en-US" sz="1400" dirty="0"/>
              <a:t>, Rialto, San Bernardino, Colton, Grand Terrace, Loma Linda, Ebony Triangle </a:t>
            </a:r>
            <a:endParaRPr lang="en-US" sz="1400" dirty="0" smtClean="0"/>
          </a:p>
          <a:p>
            <a:pPr>
              <a:lnSpc>
                <a:spcPct val="90000"/>
              </a:lnSpc>
            </a:pPr>
            <a:endParaRPr lang="en-US" sz="1400" b="1" dirty="0" smtClean="0"/>
          </a:p>
          <a:p>
            <a:pPr>
              <a:lnSpc>
                <a:spcPct val="90000"/>
              </a:lnSpc>
            </a:pPr>
            <a:r>
              <a:rPr lang="en-US" sz="1400" b="1" dirty="0" smtClean="0"/>
              <a:t>Nesting:</a:t>
            </a:r>
            <a:r>
              <a:rPr lang="en-US" sz="1400" dirty="0" smtClean="0"/>
              <a:t> Assembly Districts 40 &amp; 47</a:t>
            </a:r>
            <a:endParaRPr lang="en-US" sz="1400" dirty="0"/>
          </a:p>
        </p:txBody>
      </p:sp>
      <p:pic>
        <p:nvPicPr>
          <p:cNvPr id="4" name="Content Placeholder 3" descr="Map&#10;&#10;Description automatically generated">
            <a:extLst>
              <a:ext uri="{FF2B5EF4-FFF2-40B4-BE49-F238E27FC236}">
                <a16:creationId xmlns:a16="http://schemas.microsoft.com/office/drawing/2014/main" id="{7C7B33F5-463C-524B-A44E-1B9F1F13FBAE}"/>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04949" y="1762177"/>
            <a:ext cx="5670336" cy="4569865"/>
          </a:xfrm>
        </p:spPr>
      </p:pic>
    </p:spTree>
    <p:extLst>
      <p:ext uri="{BB962C8B-B14F-4D97-AF65-F5344CB8AC3E}">
        <p14:creationId xmlns:p14="http://schemas.microsoft.com/office/powerpoint/2010/main" val="26276493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20 - Details</a:t>
            </a:r>
          </a:p>
        </p:txBody>
      </p:sp>
      <p:pic>
        <p:nvPicPr>
          <p:cNvPr id="6" name="Content Placeholder 5" descr="Diagram, map&#10;&#10;Description automatically generated with medium confidence">
            <a:extLst>
              <a:ext uri="{FF2B5EF4-FFF2-40B4-BE49-F238E27FC236}">
                <a16:creationId xmlns:a16="http://schemas.microsoft.com/office/drawing/2014/main" id="{F177E41E-BD7C-9A47-8F71-FB18425B5B1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89451" y="1719263"/>
            <a:ext cx="5342547" cy="4406900"/>
          </a:xfrm>
        </p:spPr>
      </p:pic>
      <p:pic>
        <p:nvPicPr>
          <p:cNvPr id="9" name="Content Placeholder 8" descr="Map&#10;&#10;Description automatically generated">
            <a:extLst>
              <a:ext uri="{FF2B5EF4-FFF2-40B4-BE49-F238E27FC236}">
                <a16:creationId xmlns:a16="http://schemas.microsoft.com/office/drawing/2014/main" id="{06901F68-0F03-F84C-BC9D-4C824529D475}"/>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18726" y="1719263"/>
            <a:ext cx="5342547" cy="4406900"/>
          </a:xfrm>
        </p:spPr>
      </p:pic>
    </p:spTree>
    <p:extLst>
      <p:ext uri="{BB962C8B-B14F-4D97-AF65-F5344CB8AC3E}">
        <p14:creationId xmlns:p14="http://schemas.microsoft.com/office/powerpoint/2010/main" val="12591072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a:t>MALDEF SD 20 - Nesting</a:t>
            </a:r>
          </a:p>
        </p:txBody>
      </p:sp>
      <p:pic>
        <p:nvPicPr>
          <p:cNvPr id="4" name="Content Placeholder 3" descr="Map&#10;&#10;Description automatically generated">
            <a:extLst>
              <a:ext uri="{FF2B5EF4-FFF2-40B4-BE49-F238E27FC236}">
                <a16:creationId xmlns:a16="http://schemas.microsoft.com/office/drawing/2014/main" id="{8385F9C4-7A26-7A40-9868-C0A036265B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7060" y="1798848"/>
            <a:ext cx="5467773" cy="4510195"/>
          </a:xfrm>
        </p:spPr>
      </p:pic>
      <p:sp>
        <p:nvSpPr>
          <p:cNvPr id="2" name="TextBox 1"/>
          <p:cNvSpPr txBox="1"/>
          <p:nvPr/>
        </p:nvSpPr>
        <p:spPr>
          <a:xfrm>
            <a:off x="6426926" y="1798848"/>
            <a:ext cx="4833257"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20 is a nesting of AD 40 and AD 47  </a:t>
            </a:r>
            <a:endParaRPr lang="en-US" sz="2800" dirty="0">
              <a:solidFill>
                <a:schemeClr val="tx2"/>
              </a:solidFill>
            </a:endParaRPr>
          </a:p>
        </p:txBody>
      </p:sp>
    </p:spTree>
    <p:extLst>
      <p:ext uri="{BB962C8B-B14F-4D97-AF65-F5344CB8AC3E}">
        <p14:creationId xmlns:p14="http://schemas.microsoft.com/office/powerpoint/2010/main" val="41270225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31</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8012" y="1768948"/>
            <a:ext cx="5747657" cy="4533577"/>
          </a:xfrm>
        </p:spPr>
      </p:pic>
      <p:sp>
        <p:nvSpPr>
          <p:cNvPr id="8" name="TextBox 7"/>
          <p:cNvSpPr txBox="1"/>
          <p:nvPr/>
        </p:nvSpPr>
        <p:spPr>
          <a:xfrm>
            <a:off x="6283233" y="1768948"/>
            <a:ext cx="5408024" cy="5001369"/>
          </a:xfrm>
          <a:prstGeom prst="rect">
            <a:avLst/>
          </a:prstGeom>
          <a:noFill/>
        </p:spPr>
        <p:txBody>
          <a:bodyPr wrap="square" rtlCol="0">
            <a:spAutoFit/>
          </a:bodyPr>
          <a:lstStyle/>
          <a:p>
            <a:pPr marL="285750" indent="-285750">
              <a:lnSpc>
                <a:spcPct val="90000"/>
              </a:lnSpc>
              <a:buFont typeface="Arial" panose="020B0604020202020204" pitchFamily="34" charset="0"/>
              <a:buChar char="•"/>
            </a:pPr>
            <a:r>
              <a:rPr lang="fr-FR" sz="1400" b="1" dirty="0">
                <a:solidFill>
                  <a:schemeClr val="tx2"/>
                </a:solidFill>
              </a:rPr>
              <a:t>Total Population: </a:t>
            </a:r>
            <a:r>
              <a:rPr lang="fr-FR" sz="1400" dirty="0" smtClean="0">
                <a:solidFill>
                  <a:schemeClr val="tx2"/>
                </a:solidFill>
              </a:rPr>
              <a:t>972,057</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err="1" smtClean="0">
                <a:solidFill>
                  <a:schemeClr val="tx2"/>
                </a:solidFill>
              </a:rPr>
              <a:t>Deviation</a:t>
            </a:r>
            <a:r>
              <a:rPr lang="fr-FR" sz="1400" b="1" dirty="0">
                <a:solidFill>
                  <a:schemeClr val="tx2"/>
                </a:solidFill>
              </a:rPr>
              <a:t>: </a:t>
            </a:r>
            <a:r>
              <a:rPr lang="fr-FR" sz="1400" dirty="0" smtClean="0">
                <a:solidFill>
                  <a:schemeClr val="tx2"/>
                </a:solidFill>
              </a:rPr>
              <a:t>-13,099                                                                                                                   </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err="1">
                <a:solidFill>
                  <a:schemeClr val="tx2"/>
                </a:solidFill>
              </a:rPr>
              <a:t>Deviation</a:t>
            </a:r>
            <a:r>
              <a:rPr lang="fr-FR" sz="1400" b="1" dirty="0">
                <a:solidFill>
                  <a:schemeClr val="tx2"/>
                </a:solidFill>
              </a:rPr>
              <a:t>: </a:t>
            </a:r>
            <a:r>
              <a:rPr lang="fr-FR" sz="1400" dirty="0" smtClean="0">
                <a:solidFill>
                  <a:schemeClr val="tx2"/>
                </a:solidFill>
              </a:rPr>
              <a:t>-1.33%</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a:solidFill>
                  <a:schemeClr val="tx2"/>
                </a:solidFill>
              </a:rPr>
              <a:t>Latino CVAP:</a:t>
            </a:r>
            <a:r>
              <a:rPr lang="fr-FR" sz="1400" dirty="0">
                <a:solidFill>
                  <a:schemeClr val="tx2"/>
                </a:solidFill>
              </a:rPr>
              <a:t> </a:t>
            </a:r>
            <a:r>
              <a:rPr lang="fr-FR" sz="1400" dirty="0" smtClean="0">
                <a:solidFill>
                  <a:schemeClr val="tx2"/>
                </a:solidFill>
              </a:rPr>
              <a:t>50.94%</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smtClean="0">
                <a:solidFill>
                  <a:schemeClr val="tx2"/>
                </a:solidFill>
              </a:rPr>
              <a:t>%Black </a:t>
            </a:r>
            <a:r>
              <a:rPr lang="fr-FR" sz="1400" b="1" dirty="0">
                <a:solidFill>
                  <a:schemeClr val="tx2"/>
                </a:solidFill>
              </a:rPr>
              <a:t>CVAP-DOJ: </a:t>
            </a:r>
            <a:r>
              <a:rPr lang="fr-FR" sz="1400" dirty="0" smtClean="0">
                <a:solidFill>
                  <a:schemeClr val="tx2"/>
                </a:solidFill>
              </a:rPr>
              <a:t>10.49%</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smtClean="0">
                <a:solidFill>
                  <a:schemeClr val="tx2"/>
                </a:solidFill>
              </a:rPr>
              <a:t>%Asian </a:t>
            </a:r>
            <a:r>
              <a:rPr lang="fr-FR" sz="1400" b="1" dirty="0">
                <a:solidFill>
                  <a:schemeClr val="tx2"/>
                </a:solidFill>
              </a:rPr>
              <a:t>CVAP-DOJ:</a:t>
            </a:r>
            <a:r>
              <a:rPr lang="fr-FR" sz="1400" dirty="0">
                <a:solidFill>
                  <a:schemeClr val="tx2"/>
                </a:solidFill>
              </a:rPr>
              <a:t> </a:t>
            </a:r>
            <a:r>
              <a:rPr lang="fr-FR" sz="1400" dirty="0" smtClean="0">
                <a:solidFill>
                  <a:schemeClr val="tx2"/>
                </a:solidFill>
              </a:rPr>
              <a:t>7.44%</a:t>
            </a:r>
          </a:p>
          <a:p>
            <a:pPr marL="285750" indent="-285750">
              <a:lnSpc>
                <a:spcPct val="90000"/>
              </a:lnSpc>
              <a:buFont typeface="Arial" panose="020B0604020202020204" pitchFamily="34" charset="0"/>
              <a:buChar char="•"/>
            </a:pPr>
            <a:r>
              <a:rPr lang="fr-FR" sz="1400" b="1" dirty="0" smtClean="0">
                <a:solidFill>
                  <a:schemeClr val="tx2"/>
                </a:solidFill>
              </a:rPr>
              <a:t>%</a:t>
            </a:r>
            <a:r>
              <a:rPr lang="fr-FR" sz="1400" b="1" dirty="0">
                <a:solidFill>
                  <a:schemeClr val="tx2"/>
                </a:solidFill>
              </a:rPr>
              <a:t>Native American CVAP-DOJ: </a:t>
            </a:r>
            <a:r>
              <a:rPr lang="fr-FR" sz="1400" dirty="0" smtClean="0">
                <a:solidFill>
                  <a:schemeClr val="tx2"/>
                </a:solidFill>
              </a:rPr>
              <a:t>0.66% </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smtClean="0">
                <a:solidFill>
                  <a:schemeClr val="tx2"/>
                </a:solidFill>
              </a:rPr>
              <a:t>%NL-White </a:t>
            </a:r>
            <a:r>
              <a:rPr lang="fr-FR" sz="1400" b="1" dirty="0">
                <a:solidFill>
                  <a:schemeClr val="tx2"/>
                </a:solidFill>
              </a:rPr>
              <a:t>CVAP: </a:t>
            </a:r>
            <a:r>
              <a:rPr lang="fr-FR" sz="1400" dirty="0" smtClean="0">
                <a:solidFill>
                  <a:schemeClr val="tx2"/>
                </a:solidFill>
              </a:rPr>
              <a:t>29.72%</a:t>
            </a:r>
            <a:endParaRPr lang="fr-FR" sz="1400" dirty="0">
              <a:solidFill>
                <a:schemeClr val="tx2"/>
              </a:solidFill>
            </a:endParaRP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Latino Majority District </a:t>
            </a:r>
            <a:endParaRPr lang="en-US" sz="1400" b="1" dirty="0" smtClean="0">
              <a:solidFill>
                <a:schemeClr val="tx2"/>
              </a:solidFill>
            </a:endParaRPr>
          </a:p>
          <a:p>
            <a:pPr marL="285750" indent="-285750">
              <a:lnSpc>
                <a:spcPct val="90000"/>
              </a:lnSpc>
              <a:buFont typeface="Arial" panose="020B0604020202020204" pitchFamily="34" charset="0"/>
              <a:buChar char="•"/>
            </a:pPr>
            <a:r>
              <a:rPr lang="en-US" sz="1400" b="1" dirty="0" smtClean="0">
                <a:solidFill>
                  <a:schemeClr val="tx2"/>
                </a:solidFill>
              </a:rPr>
              <a:t>Latino Opportunity District</a:t>
            </a:r>
            <a:endParaRPr lang="en-US" sz="1400" b="1" dirty="0">
              <a:solidFill>
                <a:schemeClr val="tx2"/>
              </a:solidFill>
            </a:endParaRPr>
          </a:p>
          <a:p>
            <a:pPr>
              <a:lnSpc>
                <a:spcPct val="90000"/>
              </a:lnSpc>
            </a:pPr>
            <a:endParaRPr lang="en-US" sz="1400" b="1" dirty="0">
              <a:solidFill>
                <a:schemeClr val="tx2"/>
              </a:solidFill>
            </a:endParaRPr>
          </a:p>
          <a:p>
            <a:pPr>
              <a:lnSpc>
                <a:spcPct val="90000"/>
              </a:lnSpc>
            </a:pPr>
            <a:endParaRPr lang="en-US" sz="1400" b="1" dirty="0">
              <a:solidFill>
                <a:schemeClr val="tx2"/>
              </a:solidFill>
            </a:endParaRPr>
          </a:p>
          <a:p>
            <a:pPr marL="285750" indent="-285750" algn="just">
              <a:lnSpc>
                <a:spcPct val="90000"/>
              </a:lnSpc>
              <a:buFont typeface="Arial" panose="020B0604020202020204" pitchFamily="34" charset="0"/>
              <a:buChar char="•"/>
            </a:pPr>
            <a:r>
              <a:rPr lang="en-US" sz="1400" b="1" dirty="0">
                <a:solidFill>
                  <a:schemeClr val="tx2"/>
                </a:solidFill>
              </a:rPr>
              <a:t>Counties: </a:t>
            </a:r>
            <a:r>
              <a:rPr lang="en-US" sz="1400" dirty="0" smtClean="0">
                <a:solidFill>
                  <a:schemeClr val="tx2"/>
                </a:solidFill>
              </a:rPr>
              <a:t>Riverside</a:t>
            </a:r>
            <a:endParaRPr lang="en-US" sz="1400" dirty="0">
              <a:solidFill>
                <a:schemeClr val="tx2"/>
              </a:solidFill>
            </a:endParaRPr>
          </a:p>
          <a:p>
            <a:pPr algn="just">
              <a:lnSpc>
                <a:spcPct val="90000"/>
              </a:lnSpc>
            </a:pPr>
            <a:endParaRPr lang="en-US" sz="1400" dirty="0">
              <a:solidFill>
                <a:schemeClr val="tx2"/>
              </a:solidFill>
            </a:endParaRPr>
          </a:p>
          <a:p>
            <a:pPr marL="285750" indent="-285750">
              <a:buFont typeface="Arial" panose="020B0604020202020204" pitchFamily="34" charset="0"/>
              <a:buChar char="•"/>
            </a:pPr>
            <a:r>
              <a:rPr lang="en-US" sz="1400" b="1" dirty="0">
                <a:solidFill>
                  <a:schemeClr val="tx2"/>
                </a:solidFill>
              </a:rPr>
              <a:t>Cities/Communities</a:t>
            </a:r>
            <a:r>
              <a:rPr lang="en-US" sz="1400" b="1" dirty="0" smtClean="0">
                <a:solidFill>
                  <a:schemeClr val="tx2"/>
                </a:solidFill>
              </a:rPr>
              <a:t>: </a:t>
            </a:r>
            <a:r>
              <a:rPr lang="en-US" sz="1400" dirty="0">
                <a:solidFill>
                  <a:schemeClr val="tx2"/>
                </a:solidFill>
              </a:rPr>
              <a:t>Jurupa Valley north, Riverside, Home Gardens, Corona and </a:t>
            </a:r>
            <a:r>
              <a:rPr lang="en-US" sz="1400" dirty="0" err="1">
                <a:solidFill>
                  <a:schemeClr val="tx2"/>
                </a:solidFill>
              </a:rPr>
              <a:t>Eastvale</a:t>
            </a:r>
            <a:r>
              <a:rPr lang="en-US" sz="1400" dirty="0">
                <a:solidFill>
                  <a:schemeClr val="tx2"/>
                </a:solidFill>
              </a:rPr>
              <a:t>, Home Gardens, </a:t>
            </a:r>
            <a:r>
              <a:rPr lang="en-US" sz="1400" dirty="0" err="1">
                <a:solidFill>
                  <a:schemeClr val="tx2"/>
                </a:solidFill>
              </a:rPr>
              <a:t>Highgrove</a:t>
            </a:r>
            <a:r>
              <a:rPr lang="en-US" sz="1400" dirty="0">
                <a:solidFill>
                  <a:schemeClr val="tx2"/>
                </a:solidFill>
              </a:rPr>
              <a:t>, East Riverside, Moreno Valley, Mead Valley, Good Hope, Lakeview, San Jacinto, Homeland </a:t>
            </a:r>
            <a:endParaRPr lang="en-US" sz="1400" b="1" dirty="0" smtClean="0">
              <a:solidFill>
                <a:schemeClr val="tx2"/>
              </a:solidFill>
            </a:endParaRPr>
          </a:p>
          <a:p>
            <a:pPr marL="285750" indent="-285750">
              <a:buFont typeface="Arial" panose="020B0604020202020204" pitchFamily="34" charset="0"/>
              <a:buChar char="•"/>
            </a:pPr>
            <a:endParaRPr lang="en-US" sz="1400" dirty="0" smtClean="0">
              <a:solidFill>
                <a:schemeClr val="tx2"/>
              </a:solidFill>
            </a:endParaRPr>
          </a:p>
          <a:p>
            <a:pPr marL="285750" indent="-285750">
              <a:buFont typeface="Arial" panose="020B0604020202020204" pitchFamily="34" charset="0"/>
              <a:buChar char="•"/>
            </a:pPr>
            <a:r>
              <a:rPr lang="en-US" sz="1400" b="1" dirty="0" smtClean="0">
                <a:solidFill>
                  <a:schemeClr val="tx2"/>
                </a:solidFill>
              </a:rPr>
              <a:t>Nesting</a:t>
            </a:r>
            <a:r>
              <a:rPr lang="en-US" sz="1400" dirty="0" smtClean="0">
                <a:solidFill>
                  <a:schemeClr val="tx2"/>
                </a:solidFill>
              </a:rPr>
              <a:t>: </a:t>
            </a:r>
            <a:r>
              <a:rPr lang="en-US" b="1" dirty="0">
                <a:solidFill>
                  <a:schemeClr val="tx2"/>
                </a:solidFill>
              </a:rPr>
              <a:t> </a:t>
            </a:r>
            <a:r>
              <a:rPr lang="en-US" sz="1400" dirty="0" smtClean="0">
                <a:solidFill>
                  <a:schemeClr val="tx2"/>
                </a:solidFill>
              </a:rPr>
              <a:t>AD 60, AD 61 (most), AD 55 (part), &amp; AD 42 (part)</a:t>
            </a:r>
          </a:p>
          <a:p>
            <a:r>
              <a:rPr lang="en-US" sz="1400" dirty="0" smtClean="0"/>
              <a:t/>
            </a:r>
            <a:br>
              <a:rPr lang="en-US" sz="1400" dirty="0" smtClean="0"/>
            </a:br>
            <a:endParaRPr lang="en-US" sz="1400" dirty="0" smtClean="0">
              <a:solidFill>
                <a:schemeClr val="tx2"/>
              </a:solidFill>
            </a:endParaRPr>
          </a:p>
        </p:txBody>
      </p:sp>
    </p:spTree>
    <p:extLst>
      <p:ext uri="{BB962C8B-B14F-4D97-AF65-F5344CB8AC3E}">
        <p14:creationId xmlns:p14="http://schemas.microsoft.com/office/powerpoint/2010/main" val="6741797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31 - Details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2838" y="1798063"/>
            <a:ext cx="5153427" cy="424495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5832" y="1798064"/>
            <a:ext cx="5153427" cy="4244953"/>
          </a:xfrm>
          <a:prstGeom prst="rect">
            <a:avLst/>
          </a:prstGeom>
        </p:spPr>
      </p:pic>
    </p:spTree>
    <p:extLst>
      <p:ext uri="{BB962C8B-B14F-4D97-AF65-F5344CB8AC3E}">
        <p14:creationId xmlns:p14="http://schemas.microsoft.com/office/powerpoint/2010/main" val="35569343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31 - Nesting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4832" y="1737266"/>
            <a:ext cx="5717831" cy="4709861"/>
          </a:xfrm>
        </p:spPr>
      </p:pic>
      <p:sp>
        <p:nvSpPr>
          <p:cNvPr id="5" name="TextBox 4"/>
          <p:cNvSpPr txBox="1"/>
          <p:nvPr/>
        </p:nvSpPr>
        <p:spPr>
          <a:xfrm>
            <a:off x="6675120" y="1737266"/>
            <a:ext cx="4794069"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31 is a nest mostly of </a:t>
            </a:r>
            <a:r>
              <a:rPr lang="en-US" sz="2800" dirty="0">
                <a:solidFill>
                  <a:schemeClr val="tx2"/>
                </a:solidFill>
              </a:rPr>
              <a:t>AD </a:t>
            </a:r>
            <a:r>
              <a:rPr lang="en-US" sz="2800" dirty="0" smtClean="0">
                <a:solidFill>
                  <a:schemeClr val="tx2"/>
                </a:solidFill>
              </a:rPr>
              <a:t>60 and </a:t>
            </a:r>
            <a:r>
              <a:rPr lang="en-US" sz="2800" dirty="0">
                <a:solidFill>
                  <a:schemeClr val="tx2"/>
                </a:solidFill>
              </a:rPr>
              <a:t>AD </a:t>
            </a:r>
            <a:r>
              <a:rPr lang="en-US" sz="2800" dirty="0" smtClean="0">
                <a:solidFill>
                  <a:schemeClr val="tx2"/>
                </a:solidFill>
              </a:rPr>
              <a:t>61</a:t>
            </a:r>
            <a:endParaRPr lang="en-US" sz="2800" dirty="0">
              <a:solidFill>
                <a:schemeClr val="tx2"/>
              </a:solidFill>
            </a:endParaRPr>
          </a:p>
        </p:txBody>
      </p:sp>
    </p:spTree>
    <p:extLst>
      <p:ext uri="{BB962C8B-B14F-4D97-AF65-F5344CB8AC3E}">
        <p14:creationId xmlns:p14="http://schemas.microsoft.com/office/powerpoint/2010/main" val="2388061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CA Latino Population – ACS Time Series</a:t>
            </a:r>
          </a:p>
        </p:txBody>
      </p:sp>
      <p:sp>
        <p:nvSpPr>
          <p:cNvPr id="4" name="TextBox 3"/>
          <p:cNvSpPr txBox="1"/>
          <p:nvPr/>
        </p:nvSpPr>
        <p:spPr>
          <a:xfrm>
            <a:off x="1524000" y="6553201"/>
            <a:ext cx="8851106" cy="207749"/>
          </a:xfrm>
          <a:prstGeom prst="rect">
            <a:avLst/>
          </a:prstGeom>
          <a:noFill/>
        </p:spPr>
        <p:txBody>
          <a:bodyPr wrap="square" rtlCol="0">
            <a:spAutoFit/>
          </a:bodyPr>
          <a:lstStyle/>
          <a:p>
            <a:r>
              <a:rPr lang="en-US" sz="750" dirty="0"/>
              <a:t>Data Source: Citizen Voting Age Population (CVAP) Special Tabulation From the 5-Year American Community Survey (ACS)</a:t>
            </a:r>
          </a:p>
        </p:txBody>
      </p:sp>
      <p:graphicFrame>
        <p:nvGraphicFramePr>
          <p:cNvPr id="7" name="Content Placeholder 6"/>
          <p:cNvGraphicFramePr>
            <a:graphicFrameLocks noGrp="1"/>
          </p:cNvGraphicFramePr>
          <p:nvPr>
            <p:ph idx="1"/>
          </p:nvPr>
        </p:nvGraphicFramePr>
        <p:xfrm>
          <a:off x="1981200" y="1752601"/>
          <a:ext cx="8229600" cy="43735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58082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SAN DIEGO COUNTY </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052394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smtClean="0"/>
              <a:t>San Diego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15977" y="2120494"/>
            <a:ext cx="4637737" cy="4406900"/>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45252" y="2120494"/>
            <a:ext cx="4637737" cy="4406900"/>
          </a:xfrm>
        </p:spPr>
      </p:pic>
    </p:spTree>
    <p:extLst>
      <p:ext uri="{BB962C8B-B14F-4D97-AF65-F5344CB8AC3E}">
        <p14:creationId xmlns:p14="http://schemas.microsoft.com/office/powerpoint/2010/main" val="17267211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chor="ctr">
            <a:normAutofit/>
          </a:bodyPr>
          <a:lstStyle/>
          <a:p>
            <a:r>
              <a:rPr lang="en-US" dirty="0" smtClean="0"/>
              <a:t>Border </a:t>
            </a:r>
            <a:r>
              <a:rPr lang="en-US" dirty="0"/>
              <a:t>Overview</a:t>
            </a:r>
          </a:p>
        </p:txBody>
      </p:sp>
      <p:sp>
        <p:nvSpPr>
          <p:cNvPr id="11" name="TextBox 10"/>
          <p:cNvSpPr txBox="1"/>
          <p:nvPr/>
        </p:nvSpPr>
        <p:spPr>
          <a:xfrm>
            <a:off x="915977" y="1751162"/>
            <a:ext cx="4637737" cy="369332"/>
          </a:xfrm>
          <a:prstGeom prst="rect">
            <a:avLst/>
          </a:prstGeom>
          <a:noFill/>
        </p:spPr>
        <p:txBody>
          <a:bodyPr wrap="square" rtlCol="0">
            <a:spAutoFit/>
          </a:bodyPr>
          <a:lstStyle/>
          <a:p>
            <a:pPr algn="ctr"/>
            <a:r>
              <a:rPr lang="en-US" b="1" dirty="0" smtClean="0"/>
              <a:t>Benchmark</a:t>
            </a:r>
            <a:endParaRPr lang="en-US" b="1" dirty="0"/>
          </a:p>
        </p:txBody>
      </p:sp>
      <p:sp>
        <p:nvSpPr>
          <p:cNvPr id="12" name="TextBox 11"/>
          <p:cNvSpPr txBox="1"/>
          <p:nvPr/>
        </p:nvSpPr>
        <p:spPr>
          <a:xfrm>
            <a:off x="6545251" y="1751162"/>
            <a:ext cx="4637737" cy="369332"/>
          </a:xfrm>
          <a:prstGeom prst="rect">
            <a:avLst/>
          </a:prstGeom>
          <a:noFill/>
        </p:spPr>
        <p:txBody>
          <a:bodyPr wrap="square" rtlCol="0">
            <a:spAutoFit/>
          </a:bodyPr>
          <a:lstStyle/>
          <a:p>
            <a:pPr algn="ctr"/>
            <a:r>
              <a:rPr lang="en-US" b="1" dirty="0" smtClean="0"/>
              <a:t>MALDEF Plan (Nov 2021)</a:t>
            </a:r>
            <a:endParaRPr lang="en-US" b="1"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15976" y="2120494"/>
            <a:ext cx="4637737" cy="4406900"/>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45251" y="2120494"/>
            <a:ext cx="4637737" cy="4406900"/>
          </a:xfrm>
        </p:spPr>
      </p:pic>
    </p:spTree>
    <p:extLst>
      <p:ext uri="{BB962C8B-B14F-4D97-AF65-F5344CB8AC3E}">
        <p14:creationId xmlns:p14="http://schemas.microsoft.com/office/powerpoint/2010/main" val="16577016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40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5539" y="1751732"/>
            <a:ext cx="5507566" cy="4536663"/>
          </a:xfrm>
        </p:spPr>
      </p:pic>
      <p:sp>
        <p:nvSpPr>
          <p:cNvPr id="5" name="Rectangle 4"/>
          <p:cNvSpPr/>
          <p:nvPr/>
        </p:nvSpPr>
        <p:spPr>
          <a:xfrm>
            <a:off x="6074833" y="1751732"/>
            <a:ext cx="5673634" cy="4139595"/>
          </a:xfrm>
          <a:prstGeom prst="rect">
            <a:avLst/>
          </a:prstGeom>
        </p:spPr>
        <p:txBody>
          <a:bodyPr wrap="square">
            <a:spAutoFit/>
          </a:bodyPr>
          <a:lstStyle/>
          <a:p>
            <a:pPr marL="285750" indent="-285750">
              <a:lnSpc>
                <a:spcPct val="90000"/>
              </a:lnSpc>
              <a:buFont typeface="Arial" panose="020B0604020202020204" pitchFamily="34" charset="0"/>
              <a:buChar char="•"/>
            </a:pPr>
            <a:r>
              <a:rPr lang="fr-FR" sz="1400" b="1" dirty="0">
                <a:solidFill>
                  <a:schemeClr val="tx2"/>
                </a:solidFill>
              </a:rPr>
              <a:t>Total Population: </a:t>
            </a:r>
            <a:r>
              <a:rPr lang="fr-FR" sz="1400" dirty="0" smtClean="0">
                <a:solidFill>
                  <a:schemeClr val="tx2"/>
                </a:solidFill>
              </a:rPr>
              <a:t>990,622</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err="1">
                <a:solidFill>
                  <a:schemeClr val="tx2"/>
                </a:solidFill>
              </a:rPr>
              <a:t>Deviation</a:t>
            </a:r>
            <a:r>
              <a:rPr lang="fr-FR" sz="1400" b="1" dirty="0">
                <a:solidFill>
                  <a:schemeClr val="tx2"/>
                </a:solidFill>
              </a:rPr>
              <a:t>: </a:t>
            </a:r>
            <a:r>
              <a:rPr lang="fr-FR" sz="1400" dirty="0" smtClean="0">
                <a:solidFill>
                  <a:schemeClr val="tx2"/>
                </a:solidFill>
              </a:rPr>
              <a:t>2,536</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a:t>
            </a:r>
            <a:r>
              <a:rPr lang="fr-FR" sz="1400" b="1" dirty="0" err="1">
                <a:solidFill>
                  <a:schemeClr val="tx2"/>
                </a:solidFill>
              </a:rPr>
              <a:t>Deviation</a:t>
            </a:r>
            <a:r>
              <a:rPr lang="fr-FR" sz="1400" b="1" dirty="0">
                <a:solidFill>
                  <a:schemeClr val="tx2"/>
                </a:solidFill>
              </a:rPr>
              <a:t>: </a:t>
            </a:r>
            <a:r>
              <a:rPr lang="fr-FR" sz="1400" dirty="0" smtClean="0">
                <a:solidFill>
                  <a:schemeClr val="tx2"/>
                </a:solidFill>
              </a:rPr>
              <a:t>0.26%</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%Latino CVAP:</a:t>
            </a:r>
            <a:r>
              <a:rPr lang="fr-FR" sz="1400" dirty="0">
                <a:solidFill>
                  <a:schemeClr val="tx2"/>
                </a:solidFill>
              </a:rPr>
              <a:t> </a:t>
            </a:r>
            <a:r>
              <a:rPr lang="fr-FR" sz="1400" dirty="0" smtClean="0">
                <a:solidFill>
                  <a:schemeClr val="tx2"/>
                </a:solidFill>
              </a:rPr>
              <a:t>59.28%</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%Black CVAP-DOJ: </a:t>
            </a:r>
            <a:r>
              <a:rPr lang="fr-FR" sz="1400" dirty="0" smtClean="0">
                <a:solidFill>
                  <a:schemeClr val="tx2"/>
                </a:solidFill>
              </a:rPr>
              <a:t>6.19%</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%Asian CVAP-DOJ:</a:t>
            </a:r>
            <a:r>
              <a:rPr lang="fr-FR" sz="1400" dirty="0">
                <a:solidFill>
                  <a:schemeClr val="tx2"/>
                </a:solidFill>
              </a:rPr>
              <a:t> </a:t>
            </a:r>
            <a:r>
              <a:rPr lang="fr-FR" sz="1400" dirty="0" smtClean="0">
                <a:solidFill>
                  <a:schemeClr val="tx2"/>
                </a:solidFill>
              </a:rPr>
              <a:t>6.68%</a:t>
            </a:r>
            <a:endParaRPr lang="fr-FR" sz="1400"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%Native American CVAP-DOJ: </a:t>
            </a:r>
            <a:r>
              <a:rPr lang="fr-FR" sz="1400" dirty="0" smtClean="0">
                <a:solidFill>
                  <a:schemeClr val="tx2"/>
                </a:solidFill>
              </a:rPr>
              <a:t>0.62%</a:t>
            </a:r>
            <a:endParaRPr lang="fr-FR" sz="1400" b="1" dirty="0">
              <a:solidFill>
                <a:schemeClr val="tx2"/>
              </a:solidFill>
            </a:endParaRPr>
          </a:p>
          <a:p>
            <a:pPr marL="285750" indent="-285750">
              <a:lnSpc>
                <a:spcPct val="90000"/>
              </a:lnSpc>
              <a:buFont typeface="Arial" panose="020B0604020202020204" pitchFamily="34" charset="0"/>
              <a:buChar char="•"/>
            </a:pPr>
            <a:r>
              <a:rPr lang="fr-FR" sz="1400" b="1" dirty="0">
                <a:solidFill>
                  <a:schemeClr val="tx2"/>
                </a:solidFill>
              </a:rPr>
              <a:t>%NL-White CVAP: </a:t>
            </a:r>
            <a:r>
              <a:rPr lang="fr-FR" sz="1400" dirty="0" smtClean="0">
                <a:solidFill>
                  <a:schemeClr val="tx2"/>
                </a:solidFill>
              </a:rPr>
              <a:t>26.14%</a:t>
            </a:r>
            <a:endParaRPr lang="fr-FR" sz="1400" dirty="0">
              <a:solidFill>
                <a:schemeClr val="tx2"/>
              </a:solidFill>
            </a:endParaRPr>
          </a:p>
          <a:p>
            <a:pPr>
              <a:lnSpc>
                <a:spcPct val="90000"/>
              </a:lnSpc>
            </a:pPr>
            <a:endParaRPr lang="en-US" sz="1400" b="1"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Latino Majority District </a:t>
            </a:r>
          </a:p>
          <a:p>
            <a:pPr marL="285750" indent="-285750">
              <a:lnSpc>
                <a:spcPct val="90000"/>
              </a:lnSpc>
              <a:buFont typeface="Arial" panose="020B0604020202020204" pitchFamily="34" charset="0"/>
              <a:buChar char="•"/>
            </a:pPr>
            <a:r>
              <a:rPr lang="en-US" sz="1400" b="1" dirty="0">
                <a:solidFill>
                  <a:schemeClr val="tx2"/>
                </a:solidFill>
              </a:rPr>
              <a:t>Latino Opportunity District </a:t>
            </a:r>
          </a:p>
          <a:p>
            <a:pPr>
              <a:lnSpc>
                <a:spcPct val="90000"/>
              </a:lnSpc>
            </a:pPr>
            <a:endParaRPr lang="en-US" sz="1400" b="1" dirty="0">
              <a:solidFill>
                <a:schemeClr val="tx2"/>
              </a:solidFill>
            </a:endParaRPr>
          </a:p>
          <a:p>
            <a:pPr marL="285750" indent="-285750">
              <a:buFont typeface="Arial" panose="020B0604020202020204" pitchFamily="34" charset="0"/>
              <a:buChar char="•"/>
            </a:pPr>
            <a:r>
              <a:rPr lang="en-US" sz="1400" b="1" dirty="0">
                <a:solidFill>
                  <a:schemeClr val="tx2"/>
                </a:solidFill>
              </a:rPr>
              <a:t>Counties:  </a:t>
            </a:r>
            <a:r>
              <a:rPr lang="en-US" sz="1400" dirty="0">
                <a:solidFill>
                  <a:schemeClr val="tx2"/>
                </a:solidFill>
              </a:rPr>
              <a:t>San Diego (split), Imperial, Riverside (split)</a:t>
            </a:r>
          </a:p>
          <a:p>
            <a:endParaRPr lang="en-US" sz="1400" dirty="0">
              <a:solidFill>
                <a:schemeClr val="tx2"/>
              </a:solidFill>
            </a:endParaRPr>
          </a:p>
          <a:p>
            <a:pPr marL="285750" indent="-285750">
              <a:lnSpc>
                <a:spcPct val="90000"/>
              </a:lnSpc>
              <a:buFont typeface="Arial" panose="020B0604020202020204" pitchFamily="34" charset="0"/>
              <a:buChar char="•"/>
            </a:pPr>
            <a:r>
              <a:rPr lang="en-US" sz="1400" b="1" dirty="0">
                <a:solidFill>
                  <a:schemeClr val="tx2"/>
                </a:solidFill>
              </a:rPr>
              <a:t>Cities/Communities</a:t>
            </a:r>
            <a:r>
              <a:rPr lang="en-US" sz="1400" b="1" dirty="0" smtClean="0">
                <a:solidFill>
                  <a:schemeClr val="tx2"/>
                </a:solidFill>
              </a:rPr>
              <a:t>: </a:t>
            </a:r>
            <a:r>
              <a:rPr lang="en-US" sz="1400" dirty="0">
                <a:solidFill>
                  <a:schemeClr val="tx2"/>
                </a:solidFill>
              </a:rPr>
              <a:t>Barrio Logan, National City, Imperial Beach, West Chula Vista</a:t>
            </a:r>
            <a:endParaRPr lang="en-US" sz="1400" b="1" dirty="0">
              <a:solidFill>
                <a:schemeClr val="tx2"/>
              </a:solidFill>
            </a:endParaRPr>
          </a:p>
          <a:p>
            <a:pPr>
              <a:lnSpc>
                <a:spcPct val="90000"/>
              </a:lnSpc>
            </a:pPr>
            <a:endParaRPr lang="en-US" sz="1400" dirty="0">
              <a:solidFill>
                <a:schemeClr val="tx2"/>
              </a:solidFill>
            </a:endParaRPr>
          </a:p>
          <a:p>
            <a:pPr marL="285750" indent="-285750">
              <a:buFont typeface="Arial" panose="020B0604020202020204" pitchFamily="34" charset="0"/>
              <a:buChar char="•"/>
            </a:pPr>
            <a:r>
              <a:rPr lang="en-US" sz="1400" b="1" dirty="0">
                <a:solidFill>
                  <a:schemeClr val="tx2"/>
                </a:solidFill>
              </a:rPr>
              <a:t>Nesting:</a:t>
            </a:r>
            <a:r>
              <a:rPr lang="en-US" sz="1400" dirty="0">
                <a:solidFill>
                  <a:schemeClr val="tx2"/>
                </a:solidFill>
              </a:rPr>
              <a:t> AD 56, AD 77 (part</a:t>
            </a:r>
            <a:r>
              <a:rPr lang="en-US" sz="1400" dirty="0" smtClean="0">
                <a:solidFill>
                  <a:schemeClr val="tx2"/>
                </a:solidFill>
              </a:rPr>
              <a:t>), &amp; </a:t>
            </a:r>
            <a:r>
              <a:rPr lang="en-US" sz="1400" dirty="0">
                <a:solidFill>
                  <a:schemeClr val="tx2"/>
                </a:solidFill>
              </a:rPr>
              <a:t>AD 80 (part)</a:t>
            </a:r>
          </a:p>
          <a:p>
            <a:r>
              <a:rPr lang="en-US" sz="1400" dirty="0">
                <a:solidFill>
                  <a:schemeClr val="tx2"/>
                </a:solidFill>
              </a:rPr>
              <a:t/>
            </a:r>
            <a:br>
              <a:rPr lang="en-US" sz="1400" dirty="0">
                <a:solidFill>
                  <a:schemeClr val="tx2"/>
                </a:solidFill>
              </a:rPr>
            </a:br>
            <a:endParaRPr lang="en-US" sz="1400" dirty="0">
              <a:solidFill>
                <a:schemeClr val="tx2"/>
              </a:solidFill>
            </a:endParaRPr>
          </a:p>
        </p:txBody>
      </p:sp>
    </p:spTree>
    <p:extLst>
      <p:ext uri="{BB962C8B-B14F-4D97-AF65-F5344CB8AC3E}">
        <p14:creationId xmlns:p14="http://schemas.microsoft.com/office/powerpoint/2010/main" val="4135985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40 - Details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267" y="1828633"/>
            <a:ext cx="5199352" cy="428278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9560" y="1828633"/>
            <a:ext cx="5199352" cy="4282782"/>
          </a:xfrm>
          <a:prstGeom prst="rect">
            <a:avLst/>
          </a:prstGeom>
        </p:spPr>
      </p:pic>
    </p:spTree>
    <p:extLst>
      <p:ext uri="{BB962C8B-B14F-4D97-AF65-F5344CB8AC3E}">
        <p14:creationId xmlns:p14="http://schemas.microsoft.com/office/powerpoint/2010/main" val="5917899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MALDEF SD 40 - NESTING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6828" y="1738118"/>
            <a:ext cx="5498005" cy="4528787"/>
          </a:xfrm>
        </p:spPr>
      </p:pic>
      <p:sp>
        <p:nvSpPr>
          <p:cNvPr id="5" name="TextBox 4"/>
          <p:cNvSpPr txBox="1"/>
          <p:nvPr/>
        </p:nvSpPr>
        <p:spPr>
          <a:xfrm>
            <a:off x="6426926" y="1738119"/>
            <a:ext cx="5155474" cy="1231106"/>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tx2"/>
                </a:solidFill>
              </a:rPr>
              <a:t>SD 40 is a nesting of AD 56</a:t>
            </a:r>
            <a:r>
              <a:rPr lang="en-US" sz="2800" dirty="0">
                <a:solidFill>
                  <a:schemeClr val="tx2"/>
                </a:solidFill>
              </a:rPr>
              <a:t> </a:t>
            </a:r>
            <a:r>
              <a:rPr lang="en-US" sz="2800" dirty="0" smtClean="0">
                <a:solidFill>
                  <a:schemeClr val="tx2"/>
                </a:solidFill>
              </a:rPr>
              <a:t>and </a:t>
            </a:r>
            <a:r>
              <a:rPr lang="en-US" sz="2800" dirty="0">
                <a:solidFill>
                  <a:schemeClr val="tx2"/>
                </a:solidFill>
              </a:rPr>
              <a:t>AD 80 </a:t>
            </a:r>
          </a:p>
          <a:p>
            <a:endParaRPr lang="en-US" dirty="0">
              <a:solidFill>
                <a:schemeClr val="tx2"/>
              </a:solidFill>
            </a:endParaRPr>
          </a:p>
        </p:txBody>
      </p:sp>
    </p:spTree>
    <p:extLst>
      <p:ext uri="{BB962C8B-B14F-4D97-AF65-F5344CB8AC3E}">
        <p14:creationId xmlns:p14="http://schemas.microsoft.com/office/powerpoint/2010/main" val="2010411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MALDEF Plan Overview</a:t>
            </a:r>
          </a:p>
        </p:txBody>
      </p:sp>
      <p:sp>
        <p:nvSpPr>
          <p:cNvPr id="5" name="Text Placeholder 4"/>
          <p:cNvSpPr>
            <a:spLocks noGrp="1"/>
          </p:cNvSpPr>
          <p:nvPr>
            <p:ph type="body" idx="1"/>
          </p:nvPr>
        </p:nvSpPr>
        <p:spPr/>
        <p:txBody>
          <a:bodyPr/>
          <a:lstStyle/>
          <a:p>
            <a:r>
              <a:rPr lang="en-US" dirty="0" smtClean="0"/>
              <a:t>Senate</a:t>
            </a:r>
            <a:endParaRPr lang="en-US" dirty="0"/>
          </a:p>
        </p:txBody>
      </p:sp>
    </p:spTree>
    <p:extLst>
      <p:ext uri="{BB962C8B-B14F-4D97-AF65-F5344CB8AC3E}">
        <p14:creationId xmlns:p14="http://schemas.microsoft.com/office/powerpoint/2010/main" val="31858079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0FB2C-3336-DA4F-8207-A7EA7E90D468}"/>
              </a:ext>
            </a:extLst>
          </p:cNvPr>
          <p:cNvSpPr>
            <a:spLocks noGrp="1"/>
          </p:cNvSpPr>
          <p:nvPr>
            <p:ph type="title"/>
          </p:nvPr>
        </p:nvSpPr>
        <p:spPr/>
        <p:txBody>
          <a:bodyPr/>
          <a:lstStyle/>
          <a:p>
            <a:r>
              <a:rPr lang="en-US" dirty="0"/>
              <a:t>Terminology</a:t>
            </a:r>
          </a:p>
        </p:txBody>
      </p:sp>
      <p:sp>
        <p:nvSpPr>
          <p:cNvPr id="3" name="Content Placeholder 2">
            <a:extLst>
              <a:ext uri="{FF2B5EF4-FFF2-40B4-BE49-F238E27FC236}">
                <a16:creationId xmlns:a16="http://schemas.microsoft.com/office/drawing/2014/main" id="{4103D673-EBE9-5443-862D-E16CC2B873CD}"/>
              </a:ext>
            </a:extLst>
          </p:cNvPr>
          <p:cNvSpPr>
            <a:spLocks noGrp="1"/>
          </p:cNvSpPr>
          <p:nvPr>
            <p:ph idx="1"/>
          </p:nvPr>
        </p:nvSpPr>
        <p:spPr/>
        <p:txBody>
          <a:bodyPr/>
          <a:lstStyle/>
          <a:p>
            <a:pPr marL="114300" indent="0">
              <a:buNone/>
            </a:pPr>
            <a:r>
              <a:rPr lang="en-US" b="1" dirty="0"/>
              <a:t>Latino Majority District: </a:t>
            </a:r>
            <a:r>
              <a:rPr lang="en-US" dirty="0"/>
              <a:t>a district in which Latinos comprise 50%+1 of the Citizen Voting Age Population (CVAP).  It may be mandated by the VRA dependent on racially polarized voting analysis (RPV</a:t>
            </a:r>
            <a:r>
              <a:rPr lang="en-US" dirty="0" smtClean="0"/>
              <a:t>)</a:t>
            </a:r>
          </a:p>
          <a:p>
            <a:pPr marL="114300" indent="0">
              <a:buNone/>
            </a:pPr>
            <a:endParaRPr lang="en-US" dirty="0"/>
          </a:p>
          <a:p>
            <a:pPr marL="114300" indent="0">
              <a:buNone/>
            </a:pPr>
            <a:r>
              <a:rPr lang="en-US" b="1" dirty="0" smtClean="0"/>
              <a:t>Latino </a:t>
            </a:r>
            <a:r>
              <a:rPr lang="en-US" b="1" dirty="0"/>
              <a:t>Opportunity District: </a:t>
            </a:r>
            <a:r>
              <a:rPr lang="en-US" dirty="0"/>
              <a:t>a district in which Latinos can </a:t>
            </a:r>
            <a:r>
              <a:rPr lang="en-US" i="1" u="sng" dirty="0"/>
              <a:t>effectively</a:t>
            </a:r>
            <a:r>
              <a:rPr lang="en-US" dirty="0"/>
              <a:t> elect a candidate of choice</a:t>
            </a:r>
          </a:p>
          <a:p>
            <a:pPr marL="114300" indent="0">
              <a:buNone/>
            </a:pPr>
            <a:endParaRPr lang="en-US" b="1" dirty="0"/>
          </a:p>
          <a:p>
            <a:pPr marL="114300" indent="0">
              <a:buNone/>
            </a:pPr>
            <a:r>
              <a:rPr lang="en-US" b="1" dirty="0"/>
              <a:t>Latino Influence District: </a:t>
            </a:r>
            <a:r>
              <a:rPr lang="en-US" dirty="0"/>
              <a:t>a district in which Latinos are  not a majority of the population but can still substantially influence the election or the decisions of an elected </a:t>
            </a:r>
            <a:r>
              <a:rPr lang="en-US" dirty="0" smtClean="0"/>
              <a:t>representative</a:t>
            </a:r>
            <a:endParaRPr lang="en-US" b="1" dirty="0"/>
          </a:p>
        </p:txBody>
      </p:sp>
    </p:spTree>
    <p:extLst>
      <p:ext uri="{BB962C8B-B14F-4D97-AF65-F5344CB8AC3E}">
        <p14:creationId xmlns:p14="http://schemas.microsoft.com/office/powerpoint/2010/main" val="39832523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634</TotalTime>
  <Words>4007</Words>
  <Application>Microsoft Office PowerPoint</Application>
  <PresentationFormat>Widescreen</PresentationFormat>
  <Paragraphs>535</Paragraphs>
  <Slides>75</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75</vt:i4>
      </vt:variant>
    </vt:vector>
  </HeadingPairs>
  <TitlesOfParts>
    <vt:vector size="82" baseType="lpstr">
      <vt:lpstr>Arial</vt:lpstr>
      <vt:lpstr>Book Antiqua</vt:lpstr>
      <vt:lpstr>Calibri</vt:lpstr>
      <vt:lpstr>Century Gothic</vt:lpstr>
      <vt:lpstr>Tahoma</vt:lpstr>
      <vt:lpstr>Wingdings</vt:lpstr>
      <vt:lpstr>Apothecary</vt:lpstr>
      <vt:lpstr>California Statewide Redistricting Plan</vt:lpstr>
      <vt:lpstr>About MALDEF</vt:lpstr>
      <vt:lpstr>MALDEF in California</vt:lpstr>
      <vt:lpstr>MALDEF Redistricting Principles</vt:lpstr>
      <vt:lpstr>MALDEF Key Redistricting Litigation</vt:lpstr>
      <vt:lpstr>2021 California Mapping Goals</vt:lpstr>
      <vt:lpstr>CA Latino Population – ACS Time Series</vt:lpstr>
      <vt:lpstr>MALDEF Plan Overview</vt:lpstr>
      <vt:lpstr>Terminology</vt:lpstr>
      <vt:lpstr>MALDEF Senate Plan</vt:lpstr>
      <vt:lpstr>MALDEF Senate Plan Overview</vt:lpstr>
      <vt:lpstr>11 Latino CVAP Majority Districts</vt:lpstr>
      <vt:lpstr>5 Latino Influence Districts*</vt:lpstr>
      <vt:lpstr>MALDEF SENATE Plan</vt:lpstr>
      <vt:lpstr>Central Valley &amp; Central Coast Overview Overview</vt:lpstr>
      <vt:lpstr>Central valley</vt:lpstr>
      <vt:lpstr>Central Valley &amp; Central Coast Overview Overview</vt:lpstr>
      <vt:lpstr>MALDEF SD 5</vt:lpstr>
      <vt:lpstr>MALDEF SD 5 - Details</vt:lpstr>
      <vt:lpstr>MALDEF SD 5 - Nesting</vt:lpstr>
      <vt:lpstr>MALDEF SD 12</vt:lpstr>
      <vt:lpstr>Special Attention Needs to be Made to SD 12</vt:lpstr>
      <vt:lpstr>MALDEF SD 12 - Details</vt:lpstr>
      <vt:lpstr>MALDEF SD 12 - Details</vt:lpstr>
      <vt:lpstr>MALDEF SD 12 - Nesting</vt:lpstr>
      <vt:lpstr>MALDEF SD 14</vt:lpstr>
      <vt:lpstr>MALDEF SD 14 - Details</vt:lpstr>
      <vt:lpstr>MALDEF SD 14 - Nesting</vt:lpstr>
      <vt:lpstr>MALDEF SD 16</vt:lpstr>
      <vt:lpstr>MALDEF SD 16 - Details</vt:lpstr>
      <vt:lpstr>MALDEF SD 16 - Nesting</vt:lpstr>
      <vt:lpstr>Southern California</vt:lpstr>
      <vt:lpstr>Southern California Overview</vt:lpstr>
      <vt:lpstr>CENTRAL COAST</vt:lpstr>
      <vt:lpstr>MALDEF SD 19</vt:lpstr>
      <vt:lpstr>MALDEF SD 19 - Details</vt:lpstr>
      <vt:lpstr>MALDEF SD 19 - Nesting</vt:lpstr>
      <vt:lpstr>LOS ANGELES COUNTY</vt:lpstr>
      <vt:lpstr>Los Angeles &amp; Orange County Overview</vt:lpstr>
      <vt:lpstr>MALDEF SD 18</vt:lpstr>
      <vt:lpstr>MALDEF SD 18 - Nesting</vt:lpstr>
      <vt:lpstr>MALDEF SD 22</vt:lpstr>
      <vt:lpstr>MALDEF SD 22 - Details</vt:lpstr>
      <vt:lpstr>MALDEF SD 22 - Nesting</vt:lpstr>
      <vt:lpstr>MALDEF SD 24</vt:lpstr>
      <vt:lpstr>MALDEF SD 24 - Nesting</vt:lpstr>
      <vt:lpstr>MALDEF SD 30</vt:lpstr>
      <vt:lpstr>MALDEF SD 30 - Nesting</vt:lpstr>
      <vt:lpstr>MALDEF SD 32 </vt:lpstr>
      <vt:lpstr>MALDEF SD 32 - NESTING</vt:lpstr>
      <vt:lpstr>MALDEF SD 33 </vt:lpstr>
      <vt:lpstr>MALDEF SD 33 - DETAILS</vt:lpstr>
      <vt:lpstr>MALDEF SD 33 - NESTING</vt:lpstr>
      <vt:lpstr>MALDEF SD 35</vt:lpstr>
      <vt:lpstr>MALDEF SD 35 - Details</vt:lpstr>
      <vt:lpstr>MALDEF SD 35 - Details</vt:lpstr>
      <vt:lpstr>MALDEF SD 35 - Nesting</vt:lpstr>
      <vt:lpstr>ORANGE COUNTY </vt:lpstr>
      <vt:lpstr>MALDEF SD 34</vt:lpstr>
      <vt:lpstr>MALDEF SD 34 - DETAILS</vt:lpstr>
      <vt:lpstr>MALDEF SD 34 - NESTING</vt:lpstr>
      <vt:lpstr>Inland empire</vt:lpstr>
      <vt:lpstr>Inland Empire Overview</vt:lpstr>
      <vt:lpstr>MALDEF SD 20</vt:lpstr>
      <vt:lpstr>MALDEF SD 20 - Details</vt:lpstr>
      <vt:lpstr>MALDEF SD 20 - Nesting</vt:lpstr>
      <vt:lpstr>MALDEF SD 31</vt:lpstr>
      <vt:lpstr>MALDEF SD 31 - Details</vt:lpstr>
      <vt:lpstr>MALDEF SD 31 - Nesting</vt:lpstr>
      <vt:lpstr>SAN DIEGO COUNTY </vt:lpstr>
      <vt:lpstr>San Diego Overview</vt:lpstr>
      <vt:lpstr>Border Overview</vt:lpstr>
      <vt:lpstr>MALDEF SD 40 </vt:lpstr>
      <vt:lpstr>MALDEF SD 40 - Details</vt:lpstr>
      <vt:lpstr>MALDEF SD 40 - NESTING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Ochoa</dc:creator>
  <cp:lastModifiedBy>Steven Ochoa</cp:lastModifiedBy>
  <cp:revision>41</cp:revision>
  <dcterms:created xsi:type="dcterms:W3CDTF">2021-11-05T05:29:04Z</dcterms:created>
  <dcterms:modified xsi:type="dcterms:W3CDTF">2021-11-07T03:36:42Z</dcterms:modified>
</cp:coreProperties>
</file>